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7" r:id="rId35"/>
    <p:sldId id="298" r:id="rId36"/>
    <p:sldId id="299" r:id="rId37"/>
    <p:sldId id="265" r:id="rId38"/>
    <p:sldId id="266" r:id="rId39"/>
    <p:sldId id="268" r:id="rId40"/>
    <p:sldId id="269" r:id="rId41"/>
    <p:sldId id="270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53FC7-55CD-44A0-92C7-FE14210BF208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58AF-26C1-4C98-8C55-22064D8E1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D8B8-74E0-4B08-8DD9-34895E856BC8}" type="datetime1">
              <a:rPr lang="en-US" smtClean="0"/>
              <a:t>1/28/2018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7072-83F4-4819-BEA2-AE1CE8907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1/28/2018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180340"/>
              <a:t>‹#›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31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10DA-67EC-47AE-BA74-D160A72F0E94}" type="datetime1">
              <a:rPr lang="en-US" smtClean="0"/>
              <a:t>1/28/2018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AAB4-B565-49F6-BB14-1F1968FDDC7C}" type="datetime1">
              <a:rPr lang="en-US" smtClean="0"/>
              <a:t>1/28/2018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2A98-C7D0-4D19-A7C0-1DF1B96844E2}" type="datetime1">
              <a:rPr lang="en-US" smtClean="0"/>
              <a:t>1/28/2018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595E-EE4C-42A1-8048-28E3278791F3}" type="datetime1">
              <a:rPr lang="en-US" smtClean="0"/>
              <a:t>1/28/2018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4994" y="1474322"/>
            <a:ext cx="4414011" cy="8350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F585-B56B-4239-B28B-6AEF9D750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1/28/2018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180340"/>
              <a:t>‹#›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84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9C97-68F8-4F5E-8E77-1390558A32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1/28/2018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180340"/>
              <a:t>‹#›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7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16A7-704A-416F-98DD-209811B682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1/28/2018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180340"/>
              <a:t>‹#›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02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7003-F01E-485C-8D73-B34FD75662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1/28/2018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8034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180340"/>
              <a:t>‹#›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15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649" y="196341"/>
            <a:ext cx="7994700" cy="12894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417" y="1076071"/>
            <a:ext cx="7897164" cy="13764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4229" y="6287008"/>
            <a:ext cx="2416510" cy="4376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FCED-CE75-4CFE-9AD8-A99195D43270}" type="datetime1">
              <a:rPr lang="en-US" smtClean="0"/>
              <a:t>1/28/2018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1585" y="6287008"/>
            <a:ext cx="248920" cy="351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‹#›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5257" y="206247"/>
            <a:ext cx="8033484" cy="16002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35" y="1551178"/>
            <a:ext cx="8072729" cy="35653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6B9C-CE40-4180-9C84-443190CA0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1/28/2018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5210" y="6439814"/>
            <a:ext cx="283972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034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180340"/>
              <a:t>‹#›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2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haleakala-research.com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553" y="2242184"/>
            <a:ext cx="7395209" cy="122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Increa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ing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Antenna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Range</a:t>
            </a:r>
            <a:r>
              <a:rPr lang="en-US" sz="2800" spc="-25" dirty="0" smtClean="0">
                <a:latin typeface="Arial"/>
                <a:cs typeface="Arial"/>
              </a:rPr>
              <a:t> (Penetration)and Intensity at Studs in Walls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using</a:t>
            </a:r>
            <a:endParaRPr sz="2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2800" spc="-25" dirty="0" smtClean="0">
                <a:latin typeface="Arial"/>
                <a:cs typeface="Arial"/>
              </a:rPr>
              <a:t>Plasma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Lens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Focusing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3210" y="4462017"/>
            <a:ext cx="3041650" cy="814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29870">
              <a:lnSpc>
                <a:spcPct val="110000"/>
              </a:lnSpc>
            </a:pPr>
            <a:r>
              <a:rPr sz="2400" b="1" dirty="0" smtClean="0">
                <a:solidFill>
                  <a:srgbClr val="888888"/>
                </a:solidFill>
                <a:latin typeface="Arial"/>
                <a:cs typeface="Arial"/>
              </a:rPr>
              <a:t>Dr. </a:t>
            </a:r>
            <a:r>
              <a:rPr sz="2400" b="1" spc="-10" dirty="0" smtClean="0">
                <a:solidFill>
                  <a:srgbClr val="888888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888888"/>
                </a:solidFill>
                <a:latin typeface="Arial"/>
                <a:cs typeface="Arial"/>
              </a:rPr>
              <a:t>ed A</a:t>
            </a:r>
            <a:r>
              <a:rPr sz="2400" b="1" spc="-10" dirty="0" smtClean="0">
                <a:solidFill>
                  <a:srgbClr val="888888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888888"/>
                </a:solidFill>
                <a:latin typeface="Arial"/>
                <a:cs typeface="Arial"/>
              </a:rPr>
              <a:t>ders</a:t>
            </a:r>
            <a:r>
              <a:rPr sz="2400" b="1" spc="-10" dirty="0" smtClean="0">
                <a:solidFill>
                  <a:srgbClr val="888888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888888"/>
                </a:solidFill>
                <a:latin typeface="Arial"/>
                <a:cs typeface="Arial"/>
              </a:rPr>
              <a:t>n H</a:t>
            </a:r>
            <a:r>
              <a:rPr sz="2400" b="1" spc="-10" dirty="0" smtClean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888888"/>
                </a:solidFill>
                <a:latin typeface="Arial"/>
                <a:cs typeface="Arial"/>
              </a:rPr>
              <a:t>leakala</a:t>
            </a:r>
            <a:r>
              <a:rPr sz="2400" b="1" spc="10" dirty="0" smtClean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888888"/>
                </a:solidFill>
                <a:latin typeface="Arial"/>
                <a:cs typeface="Arial"/>
              </a:rPr>
              <a:t>R &amp; D, Inc.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Dr. Ted Anderson; Haleakala R&amp;D; proprietary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1</a:t>
            </a:fld>
            <a:endParaRPr sz="1400" dirty="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10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542" y="2560573"/>
            <a:ext cx="7306309" cy="2455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0000"/>
              </a:lnSpc>
            </a:pPr>
            <a:r>
              <a:rPr sz="4400" spc="-114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75" dirty="0">
                <a:solidFill>
                  <a:prstClr val="black"/>
                </a:solidFill>
                <a:latin typeface="Calibri Light"/>
                <a:cs typeface="Calibri Light"/>
              </a:rPr>
              <a:t>c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o</a:t>
            </a:r>
            <a:r>
              <a:rPr sz="4400" spc="-85" dirty="0">
                <a:solidFill>
                  <a:prstClr val="black"/>
                </a:solidFill>
                <a:latin typeface="Calibri Light"/>
                <a:cs typeface="Calibri Light"/>
              </a:rPr>
              <a:t>n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f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ig</a:t>
            </a:r>
            <a:r>
              <a:rPr sz="4400" spc="-60" dirty="0">
                <a:solidFill>
                  <a:prstClr val="black"/>
                </a:solidFill>
                <a:latin typeface="Calibri Light"/>
                <a:cs typeface="Calibri Light"/>
              </a:rPr>
              <a:t>u</a:t>
            </a:r>
            <a:r>
              <a:rPr sz="4400" spc="-114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50" dirty="0">
                <a:solidFill>
                  <a:prstClr val="black"/>
                </a:solidFill>
                <a:latin typeface="Calibri Light"/>
                <a:cs typeface="Calibri Light"/>
              </a:rPr>
              <a:t>a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b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l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9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Be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a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m</a:t>
            </a:r>
            <a:r>
              <a:rPr sz="4400" spc="-12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L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n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s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i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n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g (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be</a:t>
            </a:r>
            <a:r>
              <a:rPr sz="4400" spc="-50" dirty="0">
                <a:solidFill>
                  <a:prstClr val="black"/>
                </a:solidFill>
                <a:latin typeface="Calibri Light"/>
                <a:cs typeface="Calibri Light"/>
              </a:rPr>
              <a:t>a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m</a:t>
            </a:r>
            <a:r>
              <a:rPr sz="4400" spc="-13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120" dirty="0">
                <a:solidFill>
                  <a:prstClr val="black"/>
                </a:solidFill>
                <a:latin typeface="Calibri Light"/>
                <a:cs typeface="Calibri Light"/>
              </a:rPr>
              <a:t>f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o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c</a:t>
            </a:r>
            <a:r>
              <a:rPr sz="4400" spc="-50" dirty="0">
                <a:solidFill>
                  <a:prstClr val="black"/>
                </a:solidFill>
                <a:latin typeface="Calibri Light"/>
                <a:cs typeface="Calibri Light"/>
              </a:rPr>
              <a:t>u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s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i</a:t>
            </a:r>
            <a:r>
              <a:rPr sz="4400" spc="-50" dirty="0">
                <a:solidFill>
                  <a:prstClr val="black"/>
                </a:solidFill>
                <a:latin typeface="Calibri Light"/>
                <a:cs typeface="Calibri Light"/>
              </a:rPr>
              <a:t>n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g</a:t>
            </a:r>
            <a:r>
              <a:rPr sz="4400" spc="-10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an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d</a:t>
            </a:r>
            <a:r>
              <a:rPr sz="4400" spc="-9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s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p</a:t>
            </a:r>
            <a:r>
              <a:rPr sz="4400" spc="-80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50" dirty="0">
                <a:solidFill>
                  <a:prstClr val="black"/>
                </a:solidFill>
                <a:latin typeface="Calibri Light"/>
                <a:cs typeface="Calibri Light"/>
              </a:rPr>
              <a:t>ad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i</a:t>
            </a:r>
            <a:r>
              <a:rPr sz="4400" spc="-50" dirty="0">
                <a:solidFill>
                  <a:prstClr val="black"/>
                </a:solidFill>
                <a:latin typeface="Calibri Light"/>
                <a:cs typeface="Calibri Light"/>
              </a:rPr>
              <a:t>ng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) 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an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d</a:t>
            </a:r>
            <a:r>
              <a:rPr sz="4400" spc="-9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114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75" dirty="0">
                <a:solidFill>
                  <a:prstClr val="black"/>
                </a:solidFill>
                <a:latin typeface="Calibri Light"/>
                <a:cs typeface="Calibri Light"/>
              </a:rPr>
              <a:t>c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o</a:t>
            </a:r>
            <a:r>
              <a:rPr sz="4400" spc="-85" dirty="0">
                <a:solidFill>
                  <a:prstClr val="black"/>
                </a:solidFill>
                <a:latin typeface="Calibri Light"/>
                <a:cs typeface="Calibri Light"/>
              </a:rPr>
              <a:t>n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f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ig</a:t>
            </a:r>
            <a:r>
              <a:rPr sz="4400" spc="-60" dirty="0">
                <a:solidFill>
                  <a:prstClr val="black"/>
                </a:solidFill>
                <a:latin typeface="Calibri Light"/>
                <a:cs typeface="Calibri Light"/>
              </a:rPr>
              <a:t>u</a:t>
            </a:r>
            <a:r>
              <a:rPr sz="4400" spc="-114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50" dirty="0">
                <a:solidFill>
                  <a:prstClr val="black"/>
                </a:solidFill>
                <a:latin typeface="Calibri Light"/>
                <a:cs typeface="Calibri Light"/>
              </a:rPr>
              <a:t>a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b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l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8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S</a:t>
            </a:r>
            <a:r>
              <a:rPr sz="4400" spc="-85" dirty="0">
                <a:solidFill>
                  <a:prstClr val="black"/>
                </a:solidFill>
                <a:latin typeface="Calibri Light"/>
                <a:cs typeface="Calibri Light"/>
              </a:rPr>
              <a:t>t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i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n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g</a:t>
            </a:r>
            <a:r>
              <a:rPr sz="4400" spc="-9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w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i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t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h </a:t>
            </a:r>
            <a:r>
              <a:rPr sz="4400" spc="-114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80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f</a:t>
            </a:r>
            <a:r>
              <a:rPr sz="4400" spc="-114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a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c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t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i</a:t>
            </a:r>
            <a:r>
              <a:rPr sz="4400" spc="-55" dirty="0">
                <a:solidFill>
                  <a:prstClr val="black"/>
                </a:solidFill>
                <a:latin typeface="Calibri Light"/>
                <a:cs typeface="Calibri Light"/>
              </a:rPr>
              <a:t>o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n</a:t>
            </a:r>
            <a:r>
              <a:rPr sz="4400" spc="-110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prstClr val="black"/>
                </a:solidFill>
                <a:latin typeface="Calibri Light"/>
                <a:cs typeface="Calibri Light"/>
              </a:rPr>
              <a:t>t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h</a:t>
            </a:r>
            <a:r>
              <a:rPr sz="4400" spc="-105" dirty="0">
                <a:solidFill>
                  <a:prstClr val="black"/>
                </a:solidFill>
                <a:latin typeface="Calibri Light"/>
                <a:cs typeface="Calibri Light"/>
              </a:rPr>
              <a:t>r</a:t>
            </a:r>
            <a:r>
              <a:rPr sz="4400" spc="-45" dirty="0">
                <a:solidFill>
                  <a:prstClr val="black"/>
                </a:solidFill>
                <a:latin typeface="Calibri Light"/>
                <a:cs typeface="Calibri Light"/>
              </a:rPr>
              <a:t>o</a:t>
            </a:r>
            <a:r>
              <a:rPr sz="4400" spc="-60" dirty="0">
                <a:solidFill>
                  <a:prstClr val="black"/>
                </a:solidFill>
                <a:latin typeface="Calibri Light"/>
                <a:cs typeface="Calibri Light"/>
              </a:rPr>
              <a:t>u</a:t>
            </a:r>
            <a:r>
              <a:rPr sz="4400" spc="-40" dirty="0">
                <a:solidFill>
                  <a:prstClr val="black"/>
                </a:solidFill>
                <a:latin typeface="Calibri Light"/>
                <a:cs typeface="Calibri Light"/>
              </a:rPr>
              <a:t>g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h</a:t>
            </a:r>
            <a:r>
              <a:rPr sz="4400" spc="-10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a</a:t>
            </a:r>
            <a:r>
              <a:rPr sz="4400" spc="-5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prstClr val="black"/>
                </a:solidFill>
                <a:latin typeface="Calibri Light"/>
                <a:cs typeface="Calibri Light"/>
              </a:rPr>
              <a:t>P</a:t>
            </a:r>
            <a:r>
              <a:rPr sz="4400" spc="-15" dirty="0">
                <a:solidFill>
                  <a:prstClr val="black"/>
                </a:solidFill>
                <a:latin typeface="Calibri Light"/>
                <a:cs typeface="Calibri Light"/>
              </a:rPr>
              <a:t>l</a:t>
            </a:r>
            <a:r>
              <a:rPr sz="4400" spc="-35" dirty="0">
                <a:solidFill>
                  <a:prstClr val="black"/>
                </a:solidFill>
                <a:latin typeface="Calibri Light"/>
                <a:cs typeface="Calibri Light"/>
              </a:rPr>
              <a:t>as</a:t>
            </a:r>
            <a:r>
              <a:rPr sz="4400" spc="-70" dirty="0">
                <a:solidFill>
                  <a:prstClr val="black"/>
                </a:solidFill>
                <a:latin typeface="Calibri Light"/>
                <a:cs typeface="Calibri Light"/>
              </a:rPr>
              <a:t>m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a</a:t>
            </a:r>
            <a:endParaRPr sz="440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2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11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4465" marR="12700">
              <a:lnSpc>
                <a:spcPts val="4320"/>
              </a:lnSpc>
            </a:pPr>
            <a:r>
              <a:rPr sz="4000" spc="-50" dirty="0" smtClean="0">
                <a:latin typeface="Calibri Light"/>
                <a:cs typeface="Calibri Light"/>
              </a:rPr>
              <a:t>B</a:t>
            </a:r>
            <a:r>
              <a:rPr sz="4000" spc="-45" dirty="0" smtClean="0">
                <a:latin typeface="Calibri Light"/>
                <a:cs typeface="Calibri Light"/>
              </a:rPr>
              <a:t>e</a:t>
            </a:r>
            <a:r>
              <a:rPr sz="4000" spc="-55" dirty="0" smtClean="0">
                <a:latin typeface="Calibri Light"/>
                <a:cs typeface="Calibri Light"/>
              </a:rPr>
              <a:t>a</a:t>
            </a:r>
            <a:r>
              <a:rPr sz="4000" spc="-35" dirty="0" smtClean="0">
                <a:latin typeface="Calibri Light"/>
                <a:cs typeface="Calibri Light"/>
              </a:rPr>
              <a:t>m</a:t>
            </a:r>
            <a:r>
              <a:rPr sz="4000" spc="-105" dirty="0" smtClean="0">
                <a:latin typeface="Calibri Light"/>
                <a:cs typeface="Calibri Light"/>
              </a:rPr>
              <a:t> </a:t>
            </a:r>
            <a:r>
              <a:rPr sz="4000" spc="-40" dirty="0" smtClean="0">
                <a:latin typeface="Calibri Light"/>
                <a:cs typeface="Calibri Light"/>
              </a:rPr>
              <a:t>L</a:t>
            </a:r>
            <a:r>
              <a:rPr sz="4000" spc="-45" dirty="0" smtClean="0">
                <a:latin typeface="Calibri Light"/>
                <a:cs typeface="Calibri Light"/>
              </a:rPr>
              <a:t>e</a:t>
            </a:r>
            <a:r>
              <a:rPr sz="4000" spc="-50" dirty="0" smtClean="0">
                <a:latin typeface="Calibri Light"/>
                <a:cs typeface="Calibri Light"/>
              </a:rPr>
              <a:t>n</a:t>
            </a:r>
            <a:r>
              <a:rPr sz="4000" spc="-45" dirty="0" smtClean="0">
                <a:latin typeface="Calibri Light"/>
                <a:cs typeface="Calibri Light"/>
              </a:rPr>
              <a:t>s</a:t>
            </a:r>
            <a:r>
              <a:rPr sz="4000" spc="-30" dirty="0" smtClean="0">
                <a:latin typeface="Calibri Light"/>
                <a:cs typeface="Calibri Light"/>
              </a:rPr>
              <a:t>i</a:t>
            </a:r>
            <a:r>
              <a:rPr sz="4000" spc="-75" dirty="0" smtClean="0">
                <a:latin typeface="Calibri Light"/>
                <a:cs typeface="Calibri Light"/>
              </a:rPr>
              <a:t>n</a:t>
            </a:r>
            <a:r>
              <a:rPr sz="4000" spc="-20" dirty="0" smtClean="0">
                <a:latin typeface="Calibri Light"/>
                <a:cs typeface="Calibri Light"/>
              </a:rPr>
              <a:t>g</a:t>
            </a:r>
            <a:r>
              <a:rPr sz="4000" spc="-80" dirty="0" smtClean="0">
                <a:latin typeface="Calibri Light"/>
                <a:cs typeface="Calibri Light"/>
              </a:rPr>
              <a:t> </a:t>
            </a:r>
            <a:r>
              <a:rPr sz="4000" spc="-45" dirty="0" smtClean="0">
                <a:latin typeface="Calibri Light"/>
                <a:cs typeface="Calibri Light"/>
              </a:rPr>
              <a:t>a</a:t>
            </a:r>
            <a:r>
              <a:rPr sz="4000" spc="-50" dirty="0" smtClean="0">
                <a:latin typeface="Calibri Light"/>
                <a:cs typeface="Calibri Light"/>
              </a:rPr>
              <a:t>n</a:t>
            </a:r>
            <a:r>
              <a:rPr sz="4000" spc="-25" dirty="0" smtClean="0">
                <a:latin typeface="Calibri Light"/>
                <a:cs typeface="Calibri Light"/>
              </a:rPr>
              <a:t>d</a:t>
            </a:r>
            <a:r>
              <a:rPr sz="4000" spc="-90" dirty="0" smtClean="0">
                <a:latin typeface="Calibri Light"/>
                <a:cs typeface="Calibri Light"/>
              </a:rPr>
              <a:t> </a:t>
            </a:r>
            <a:r>
              <a:rPr sz="4000" spc="-45" dirty="0" smtClean="0">
                <a:latin typeface="Calibri Light"/>
                <a:cs typeface="Calibri Light"/>
              </a:rPr>
              <a:t>S</a:t>
            </a:r>
            <a:r>
              <a:rPr sz="4000" spc="-70" dirty="0" smtClean="0">
                <a:latin typeface="Calibri Light"/>
                <a:cs typeface="Calibri Light"/>
              </a:rPr>
              <a:t>t</a:t>
            </a:r>
            <a:r>
              <a:rPr sz="4000" spc="-55" dirty="0" smtClean="0">
                <a:latin typeface="Calibri Light"/>
                <a:cs typeface="Calibri Light"/>
              </a:rPr>
              <a:t>ee</a:t>
            </a:r>
            <a:r>
              <a:rPr sz="4000" spc="-40" dirty="0" smtClean="0">
                <a:latin typeface="Calibri Light"/>
                <a:cs typeface="Calibri Light"/>
              </a:rPr>
              <a:t>r</a:t>
            </a:r>
            <a:r>
              <a:rPr sz="4000" spc="-45" dirty="0" smtClean="0">
                <a:latin typeface="Calibri Light"/>
                <a:cs typeface="Calibri Light"/>
              </a:rPr>
              <a:t>i</a:t>
            </a:r>
            <a:r>
              <a:rPr sz="4000" spc="-60" dirty="0" smtClean="0">
                <a:latin typeface="Calibri Light"/>
                <a:cs typeface="Calibri Light"/>
              </a:rPr>
              <a:t>n</a:t>
            </a:r>
            <a:r>
              <a:rPr sz="4000" spc="-20" dirty="0" smtClean="0">
                <a:latin typeface="Calibri Light"/>
                <a:cs typeface="Calibri Light"/>
              </a:rPr>
              <a:t>g</a:t>
            </a:r>
            <a:r>
              <a:rPr sz="4000" spc="-95" dirty="0" smtClean="0">
                <a:latin typeface="Calibri Light"/>
                <a:cs typeface="Calibri Light"/>
              </a:rPr>
              <a:t> </a:t>
            </a:r>
            <a:r>
              <a:rPr sz="4000" spc="-75" dirty="0" smtClean="0">
                <a:latin typeface="Calibri Light"/>
                <a:cs typeface="Calibri Light"/>
              </a:rPr>
              <a:t>w</a:t>
            </a:r>
            <a:r>
              <a:rPr sz="4000" spc="-10" dirty="0" smtClean="0">
                <a:latin typeface="Calibri Light"/>
                <a:cs typeface="Calibri Light"/>
              </a:rPr>
              <a:t>i</a:t>
            </a:r>
            <a:r>
              <a:rPr sz="4000" spc="-40" dirty="0" smtClean="0">
                <a:latin typeface="Calibri Light"/>
                <a:cs typeface="Calibri Light"/>
              </a:rPr>
              <a:t>t</a:t>
            </a:r>
            <a:r>
              <a:rPr sz="4000" spc="-25" dirty="0" smtClean="0">
                <a:latin typeface="Calibri Light"/>
                <a:cs typeface="Calibri Light"/>
              </a:rPr>
              <a:t>h</a:t>
            </a:r>
            <a:r>
              <a:rPr sz="4000" spc="-10" dirty="0" smtClean="0">
                <a:latin typeface="Calibri Light"/>
                <a:cs typeface="Calibri Light"/>
              </a:rPr>
              <a:t> </a:t>
            </a:r>
            <a:r>
              <a:rPr sz="4000" spc="-125" dirty="0" smtClean="0">
                <a:latin typeface="Calibri Light"/>
                <a:cs typeface="Calibri Light"/>
              </a:rPr>
              <a:t>R</a:t>
            </a:r>
            <a:r>
              <a:rPr sz="4000" spc="-80" dirty="0" smtClean="0">
                <a:latin typeface="Calibri Light"/>
                <a:cs typeface="Calibri Light"/>
              </a:rPr>
              <a:t>e</a:t>
            </a:r>
            <a:r>
              <a:rPr sz="4000" spc="-35" dirty="0" smtClean="0">
                <a:latin typeface="Calibri Light"/>
                <a:cs typeface="Calibri Light"/>
              </a:rPr>
              <a:t>f</a:t>
            </a:r>
            <a:r>
              <a:rPr sz="4000" spc="-125" dirty="0" smtClean="0">
                <a:latin typeface="Calibri Light"/>
                <a:cs typeface="Calibri Light"/>
              </a:rPr>
              <a:t>r</a:t>
            </a:r>
            <a:r>
              <a:rPr sz="4000" spc="-55" dirty="0" smtClean="0">
                <a:latin typeface="Calibri Light"/>
                <a:cs typeface="Calibri Light"/>
              </a:rPr>
              <a:t>ac</a:t>
            </a:r>
            <a:r>
              <a:rPr sz="4000" spc="-50" dirty="0" smtClean="0">
                <a:latin typeface="Calibri Light"/>
                <a:cs typeface="Calibri Light"/>
              </a:rPr>
              <a:t>t</a:t>
            </a:r>
            <a:r>
              <a:rPr sz="4000" spc="-30" dirty="0" smtClean="0">
                <a:latin typeface="Calibri Light"/>
                <a:cs typeface="Calibri Light"/>
              </a:rPr>
              <a:t>i</a:t>
            </a:r>
            <a:r>
              <a:rPr sz="4000" spc="-55" dirty="0" smtClean="0">
                <a:latin typeface="Calibri Light"/>
                <a:cs typeface="Calibri Light"/>
              </a:rPr>
              <a:t>o</a:t>
            </a:r>
            <a:r>
              <a:rPr sz="4000" spc="-25" dirty="0" smtClean="0">
                <a:latin typeface="Calibri Light"/>
                <a:cs typeface="Calibri Light"/>
              </a:rPr>
              <a:t>n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79270"/>
            <a:ext cx="7642225" cy="4294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nt</a:t>
            </a:r>
            <a:r>
              <a:rPr sz="2600" dirty="0">
                <a:solidFill>
                  <a:prstClr val="black"/>
                </a:solidFill>
                <a:cs typeface="Calibri"/>
              </a:rPr>
              <a:t>en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beam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ocusin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beam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eadin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beam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41300">
              <a:lnSpc>
                <a:spcPts val="2500"/>
              </a:lnSpc>
            </a:pPr>
            <a:r>
              <a:rPr sz="2600" spc="-25" dirty="0">
                <a:solidFill>
                  <a:prstClr val="black"/>
                </a:solidFill>
                <a:cs typeface="Calibri"/>
              </a:rPr>
              <a:t>st</a:t>
            </a:r>
            <a:r>
              <a:rPr sz="2600" dirty="0">
                <a:solidFill>
                  <a:prstClr val="black"/>
                </a:solidFill>
                <a:cs typeface="Calibri"/>
              </a:rPr>
              <a:t>eering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using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action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RF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es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 a plas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a.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>
              <a:solidFill>
                <a:prstClr val="black"/>
              </a:solidFill>
            </a:endParaRPr>
          </a:p>
          <a:p>
            <a:pPr marL="241300" marR="1270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This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our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fi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lens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cs typeface="Calibri"/>
              </a:rPr>
              <a:t>ork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it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an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only i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e.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00" dirty="0">
                <a:solidFill>
                  <a:prstClr val="black"/>
                </a:solidFill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ound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it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cs typeface="Calibri"/>
              </a:rPr>
              <a:t>as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easier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sh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w the lensing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ects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 24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GHz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since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si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z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 shape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7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tubes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amenable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t</a:t>
            </a:r>
            <a:r>
              <a:rPr sz="2600" dirty="0">
                <a:solidFill>
                  <a:prstClr val="black"/>
                </a:solidFill>
                <a:cs typeface="Calibri"/>
              </a:rPr>
              <a:t>o a 24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GHz.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41300" indent="-228600"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These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ects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all 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ale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ac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ding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elen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th.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156845" indent="-228600">
              <a:lnSpc>
                <a:spcPct val="80000"/>
              </a:lnSpc>
              <a:buFont typeface="Arial"/>
              <a:buChar char="•"/>
              <a:tabLst>
                <a:tab pos="241300" algn="l"/>
                <a:tab pos="505333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Cylindri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al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annular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rings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 the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be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w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y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ol the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density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v</a:t>
            </a:r>
            <a:r>
              <a:rPr sz="2600" dirty="0">
                <a:solidFill>
                  <a:prstClr val="black"/>
                </a:solidFill>
                <a:cs typeface="Calibri"/>
              </a:rPr>
              <a:t>ari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tions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f plas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o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cs typeface="Calibri"/>
              </a:rPr>
              <a:t>timi</a:t>
            </a:r>
            <a:r>
              <a:rPr sz="2600" spc="-55" dirty="0">
                <a:solidFill>
                  <a:prstClr val="black"/>
                </a:solidFill>
                <a:cs typeface="Calibri"/>
              </a:rPr>
              <a:t>z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engineeri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ects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	plasma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act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2600" dirty="0">
                <a:solidFill>
                  <a:prstClr val="black"/>
                </a:solidFill>
                <a:cs typeface="Calibri"/>
              </a:rPr>
              <a:t>on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ol beam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ocusin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, beam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eadin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,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beam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st</a:t>
            </a:r>
            <a:r>
              <a:rPr sz="2600" dirty="0">
                <a:solidFill>
                  <a:prstClr val="black"/>
                </a:solidFill>
                <a:cs typeface="Calibri"/>
              </a:rPr>
              <a:t>eering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3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12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69358"/>
            <a:ext cx="7651750" cy="3023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229235" indent="-228600">
              <a:lnSpc>
                <a:spcPct val="70100"/>
              </a:lnSpc>
              <a:buFont typeface="Arial"/>
              <a:buChar char="•"/>
              <a:tabLst>
                <a:tab pos="240665" algn="l"/>
              </a:tabLst>
            </a:pPr>
            <a:r>
              <a:rPr sz="2200" spc="-105" dirty="0">
                <a:solidFill>
                  <a:prstClr val="black"/>
                </a:solidFill>
                <a:cs typeface="Calibri"/>
              </a:rPr>
              <a:t>W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 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d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emon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2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ability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use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plasma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6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or mani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p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ul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a</a:t>
            </a:r>
            <a:r>
              <a:rPr sz="2200" dirty="0">
                <a:solidFill>
                  <a:prstClr val="black"/>
                </a:solidFill>
                <a:cs typeface="Calibri"/>
              </a:rPr>
              <a:t>tion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of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nt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en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signals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 b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6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ocusing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wide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beam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i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 mo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 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ar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ow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beam and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also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b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eering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beam.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113664" indent="-228600" algn="just">
              <a:lnSpc>
                <a:spcPct val="70000"/>
              </a:lnSpc>
              <a:buFont typeface="Arial"/>
              <a:buChar char="•"/>
              <a:tabLst>
                <a:tab pos="240665" algn="l"/>
              </a:tabLst>
            </a:pPr>
            <a:r>
              <a:rPr sz="2200" spc="-15" dirty="0">
                <a:solidFill>
                  <a:prstClr val="black"/>
                </a:solidFill>
                <a:cs typeface="Calibri"/>
              </a:rPr>
              <a:t>Sho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xperi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2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-up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or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beam 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eering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and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lensing. 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nar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-beam 24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GHz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signal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is di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ec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i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side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1.5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diam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er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plasma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be.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241300" indent="-228600">
              <a:lnSpc>
                <a:spcPts val="252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30" dirty="0">
                <a:solidFill>
                  <a:prstClr val="black"/>
                </a:solidFill>
                <a:cs typeface="Calibri"/>
              </a:rPr>
              <a:t>Me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shields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both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sides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of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plasma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be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block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 a</a:t>
            </a:r>
            <a:r>
              <a:rPr sz="2200" spc="-55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y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241300">
              <a:lnSpc>
                <a:spcPts val="1970"/>
              </a:lnSpc>
            </a:pPr>
            <a:r>
              <a:rPr sz="2200" spc="-55" dirty="0">
                <a:solidFill>
                  <a:prstClr val="black"/>
                </a:solidFill>
                <a:cs typeface="Calibri"/>
              </a:rPr>
              <a:t>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x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ane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ous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signals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om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as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ing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ough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plasma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be.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>
              <a:solidFill>
                <a:prstClr val="black"/>
              </a:solidFill>
            </a:endParaRPr>
          </a:p>
          <a:p>
            <a:pPr marL="241300" marR="12700" indent="-228600" algn="just">
              <a:lnSpc>
                <a:spcPct val="70000"/>
              </a:lnSpc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solidFill>
                  <a:prstClr val="black"/>
                </a:solidFill>
                <a:cs typeface="Calibri"/>
              </a:rPr>
              <a:t>If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ele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on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plasma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equen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(wp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) of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plasma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is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w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er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than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the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signal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equen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y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(24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G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Hz</a:t>
            </a:r>
            <a:r>
              <a:rPr sz="22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our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e)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then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phase 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elocity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200" spc="-65" dirty="0">
                <a:solidFill>
                  <a:prstClr val="black"/>
                </a:solidFill>
                <a:cs typeface="Calibri"/>
              </a:rPr>
              <a:t>V</a:t>
            </a:r>
            <a:r>
              <a:rPr sz="2175" baseline="-21072" dirty="0">
                <a:solidFill>
                  <a:prstClr val="black"/>
                </a:solidFill>
                <a:cs typeface="Calibri"/>
              </a:rPr>
              <a:t>p</a:t>
            </a:r>
            <a:r>
              <a:rPr sz="2200" dirty="0">
                <a:solidFill>
                  <a:prstClr val="black"/>
                </a:solidFill>
                <a:cs typeface="Calibri"/>
              </a:rPr>
              <a:t>) 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ig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al is </a:t>
            </a:r>
            <a:r>
              <a:rPr sz="22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er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h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he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speed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of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li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g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h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dirty="0">
                <a:solidFill>
                  <a:prstClr val="black"/>
                </a:solidFill>
                <a:cs typeface="Calibri"/>
              </a:rPr>
              <a:t>in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acu</a:t>
            </a:r>
            <a:r>
              <a:rPr sz="2200" spc="-25" dirty="0">
                <a:solidFill>
                  <a:prstClr val="black"/>
                </a:solidFill>
                <a:cs typeface="Calibri"/>
              </a:rPr>
              <a:t>u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m.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859273"/>
            <a:ext cx="123189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1744" y="4859273"/>
            <a:ext cx="2748915" cy="407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200" spc="-65" dirty="0">
                <a:solidFill>
                  <a:prstClr val="black"/>
                </a:solidFill>
                <a:cs typeface="Calibri"/>
              </a:rPr>
              <a:t>V</a:t>
            </a:r>
            <a:r>
              <a:rPr sz="2175" spc="7" baseline="-21072" dirty="0">
                <a:solidFill>
                  <a:prstClr val="black"/>
                </a:solidFill>
                <a:cs typeface="Calibri"/>
              </a:rPr>
              <a:t>p </a:t>
            </a:r>
            <a:r>
              <a:rPr sz="2175" spc="-232" baseline="-21072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=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/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(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1-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(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wp/w)^2)</a:t>
            </a:r>
            <a:r>
              <a:rPr sz="2175" baseline="24904" dirty="0">
                <a:solidFill>
                  <a:prstClr val="black"/>
                </a:solidFill>
                <a:cs typeface="Calibri"/>
              </a:rPr>
              <a:t>1/2</a:t>
            </a:r>
            <a:endParaRPr sz="2175" baseline="24904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4758" y="4859273"/>
            <a:ext cx="302895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200" spc="-25" dirty="0">
                <a:solidFill>
                  <a:prstClr val="black"/>
                </a:solidFill>
                <a:cs typeface="Calibri"/>
              </a:rPr>
              <a:t>(ω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142" y="5093970"/>
            <a:ext cx="697865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200" spc="-15" dirty="0">
                <a:solidFill>
                  <a:prstClr val="black"/>
                </a:solidFill>
                <a:cs typeface="Calibri"/>
              </a:rPr>
              <a:t>=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2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π</a:t>
            </a:r>
            <a:r>
              <a:rPr sz="2200" spc="20" dirty="0">
                <a:solidFill>
                  <a:prstClr val="black"/>
                </a:solidFill>
                <a:cs typeface="Calibri"/>
              </a:rPr>
              <a:t>f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)</a:t>
            </a:r>
            <a:endParaRPr sz="2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8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13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ct val="100000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475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70201"/>
            <a:ext cx="7710170" cy="3731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60655" indent="-228600">
              <a:lnSpc>
                <a:spcPct val="70000"/>
              </a:lnSpc>
              <a:buFont typeface="Arial"/>
              <a:buChar char="•"/>
              <a:tabLst>
                <a:tab pos="240665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This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change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cs typeface="Calibri"/>
              </a:rPr>
              <a:t>elo</a:t>
            </a:r>
            <a:r>
              <a:rPr spc="-10" dirty="0">
                <a:solidFill>
                  <a:prstClr val="black"/>
                </a:solidFill>
                <a:cs typeface="Calibri"/>
              </a:rPr>
              <a:t>c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cs typeface="Calibri"/>
              </a:rPr>
              <a:t>ty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of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signal 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ns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cs typeface="Calibri"/>
              </a:rPr>
              <a:t>de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 p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as</a:t>
            </a:r>
            <a:r>
              <a:rPr spc="-15" dirty="0">
                <a:solidFill>
                  <a:prstClr val="black"/>
                </a:solidFill>
                <a:cs typeface="Calibri"/>
              </a:rPr>
              <a:t>ma 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ul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s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len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ng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f</a:t>
            </a:r>
            <a:r>
              <a:rPr spc="-50" dirty="0">
                <a:solidFill>
                  <a:prstClr val="black"/>
                </a:solidFill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cs typeface="Calibri"/>
              </a:rPr>
              <a:t>ect</a:t>
            </a:r>
            <a:r>
              <a:rPr spc="-5" dirty="0">
                <a:solidFill>
                  <a:prstClr val="black"/>
                </a:solidFill>
                <a:cs typeface="Calibri"/>
              </a:rPr>
              <a:t> i</a:t>
            </a:r>
            <a:r>
              <a:rPr dirty="0">
                <a:solidFill>
                  <a:prstClr val="black"/>
                </a:solidFill>
                <a:cs typeface="Calibri"/>
              </a:rPr>
              <a:t>f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 b</a:t>
            </a:r>
            <a:r>
              <a:rPr spc="-15" dirty="0">
                <a:solidFill>
                  <a:prstClr val="black"/>
                </a:solidFill>
                <a:cs typeface="Calibri"/>
              </a:rPr>
              <a:t>eam pas</a:t>
            </a:r>
            <a:r>
              <a:rPr spc="-10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-10" dirty="0">
                <a:solidFill>
                  <a:prstClr val="black"/>
                </a:solidFill>
                <a:cs typeface="Calibri"/>
              </a:rPr>
              <a:t> th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ough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y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ng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len</a:t>
            </a:r>
            <a:r>
              <a:rPr spc="-20" dirty="0">
                <a:solidFill>
                  <a:prstClr val="black"/>
                </a:solidFill>
                <a:cs typeface="Calibri"/>
              </a:rPr>
              <a:t>g</a:t>
            </a:r>
            <a:r>
              <a:rPr dirty="0">
                <a:solidFill>
                  <a:prstClr val="black"/>
                </a:solidFill>
                <a:cs typeface="Calibri"/>
              </a:rPr>
              <a:t>ths of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as</a:t>
            </a:r>
            <a:r>
              <a:rPr spc="-15" dirty="0">
                <a:solidFill>
                  <a:prstClr val="black"/>
                </a:solidFill>
                <a:cs typeface="Calibri"/>
              </a:rPr>
              <a:t>ma 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mi</a:t>
            </a:r>
            <a:r>
              <a:rPr spc="-10" dirty="0">
                <a:solidFill>
                  <a:prstClr val="black"/>
                </a:solidFill>
                <a:cs typeface="Calibri"/>
              </a:rPr>
              <a:t>lar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cs typeface="Calibri"/>
              </a:rPr>
              <a:t> li</a:t>
            </a:r>
            <a:r>
              <a:rPr dirty="0">
                <a:solidFill>
                  <a:prstClr val="black"/>
                </a:solidFill>
                <a:cs typeface="Calibri"/>
              </a:rPr>
              <a:t>ght pa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sing th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ough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glass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of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v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y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ng th</a:t>
            </a:r>
            <a:r>
              <a:rPr spc="-10" dirty="0">
                <a:solidFill>
                  <a:prstClr val="black"/>
                </a:solidFill>
                <a:cs typeface="Calibri"/>
              </a:rPr>
              <a:t>ic</a:t>
            </a:r>
            <a:r>
              <a:rPr dirty="0">
                <a:solidFill>
                  <a:prstClr val="black"/>
                </a:solidFill>
                <a:cs typeface="Calibri"/>
              </a:rPr>
              <a:t>kness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 ma</a:t>
            </a:r>
            <a:r>
              <a:rPr spc="-65" dirty="0">
                <a:solidFill>
                  <a:prstClr val="black"/>
                </a:solidFill>
                <a:cs typeface="Calibri"/>
              </a:rPr>
              <a:t>k</a:t>
            </a:r>
            <a:r>
              <a:rPr dirty="0">
                <a:solidFill>
                  <a:prstClr val="black"/>
                </a:solidFill>
                <a:cs typeface="Calibri"/>
              </a:rPr>
              <a:t>e a lens.</a:t>
            </a:r>
            <a:endParaRPr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219710" indent="-228600">
              <a:lnSpc>
                <a:spcPct val="70000"/>
              </a:lnSpc>
              <a:buFont typeface="Arial"/>
              <a:buChar char="•"/>
              <a:tabLst>
                <a:tab pos="292735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Bu</a:t>
            </a:r>
            <a:r>
              <a:rPr spc="-10" dirty="0">
                <a:solidFill>
                  <a:prstClr val="black"/>
                </a:solidFill>
                <a:cs typeface="Calibri"/>
              </a:rPr>
              <a:t>t the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s an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mpor</a:t>
            </a:r>
            <a:r>
              <a:rPr spc="-3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cs typeface="Calibri"/>
              </a:rPr>
              <a:t>nt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and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spc="-10" dirty="0">
                <a:solidFill>
                  <a:prstClr val="black"/>
                </a:solidFill>
                <a:cs typeface="Calibri"/>
              </a:rPr>
              <a:t>n</a:t>
            </a:r>
            <a:r>
              <a:rPr spc="-40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ng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di</a:t>
            </a:r>
            <a:r>
              <a:rPr spc="-15" dirty="0">
                <a:solidFill>
                  <a:prstClr val="black"/>
                </a:solidFill>
                <a:cs typeface="Calibri"/>
              </a:rPr>
              <a:t>f</a:t>
            </a:r>
            <a:r>
              <a:rPr spc="-50" dirty="0">
                <a:solidFill>
                  <a:prstClr val="black"/>
                </a:solidFill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spc="-35"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an </a:t>
            </a:r>
            <a:r>
              <a:rPr spc="-10" dirty="0">
                <a:solidFill>
                  <a:prstClr val="black"/>
                </a:solidFill>
                <a:cs typeface="Calibri"/>
              </a:rPr>
              <a:t>o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dina</a:t>
            </a:r>
            <a:r>
              <a:rPr spc="5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y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s ma</a:t>
            </a:r>
            <a:r>
              <a:rPr spc="5" dirty="0">
                <a:solidFill>
                  <a:prstClr val="black"/>
                </a:solidFill>
                <a:cs typeface="Calibri"/>
              </a:rPr>
              <a:t>d</a:t>
            </a:r>
            <a:r>
              <a:rPr spc="-10" dirty="0">
                <a:solidFill>
                  <a:prstClr val="black"/>
                </a:solidFill>
                <a:cs typeface="Calibri"/>
              </a:rPr>
              <a:t>e of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glass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or pl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ic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and a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plasma</a:t>
            </a:r>
            <a:r>
              <a:rPr spc="-5" dirty="0">
                <a:solidFill>
                  <a:prstClr val="black"/>
                </a:solidFill>
                <a:cs typeface="Calibri"/>
              </a:rPr>
              <a:t> 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spc="-10" dirty="0">
                <a:solidFill>
                  <a:prstClr val="black"/>
                </a:solidFill>
                <a:cs typeface="Calibri"/>
              </a:rPr>
              <a:t>s:</a:t>
            </a:r>
            <a:endParaRPr>
              <a:solidFill>
                <a:prstClr val="black"/>
              </a:solidFill>
              <a:cs typeface="Calibri"/>
            </a:endParaRPr>
          </a:p>
          <a:p>
            <a:pPr marL="241300" indent="-228600">
              <a:spcBef>
                <a:spcPts val="345"/>
              </a:spcBef>
              <a:buFont typeface="Arial"/>
              <a:buChar char="•"/>
              <a:tabLst>
                <a:tab pos="240665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The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glass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lens s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15" dirty="0">
                <a:solidFill>
                  <a:prstClr val="black"/>
                </a:solidFill>
                <a:cs typeface="Calibri"/>
              </a:rPr>
              <a:t>o</a:t>
            </a:r>
            <a:r>
              <a:rPr spc="-30" dirty="0">
                <a:solidFill>
                  <a:prstClr val="black"/>
                </a:solidFill>
                <a:cs typeface="Calibri"/>
              </a:rPr>
              <a:t>w</a:t>
            </a:r>
            <a:r>
              <a:rPr spc="10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-d</a:t>
            </a:r>
            <a:r>
              <a:rPr spc="-15" dirty="0">
                <a:solidFill>
                  <a:prstClr val="black"/>
                </a:solidFill>
                <a:cs typeface="Calibri"/>
              </a:rPr>
              <a:t>o</a:t>
            </a:r>
            <a:r>
              <a:rPr dirty="0">
                <a:solidFill>
                  <a:prstClr val="black"/>
                </a:solidFill>
                <a:cs typeface="Calibri"/>
              </a:rPr>
              <a:t>wn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 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al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wh</a:t>
            </a:r>
            <a:r>
              <a:rPr spc="-5" dirty="0">
                <a:solidFill>
                  <a:prstClr val="black"/>
                </a:solidFill>
                <a:cs typeface="Calibri"/>
              </a:rPr>
              <a:t>il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plasma</a:t>
            </a:r>
            <a:r>
              <a:rPr spc="-5" dirty="0">
                <a:solidFill>
                  <a:prstClr val="black"/>
                </a:solidFill>
                <a:cs typeface="Calibri"/>
              </a:rPr>
              <a:t> 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s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sp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d</a:t>
            </a:r>
            <a:r>
              <a:rPr spc="2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-up</a:t>
            </a:r>
            <a:r>
              <a:rPr spc="-10" dirty="0">
                <a:solidFill>
                  <a:prstClr val="black"/>
                </a:solidFill>
                <a:cs typeface="Calibri"/>
              </a:rPr>
              <a:t> the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signal.</a:t>
            </a:r>
            <a:endParaRPr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12700" indent="-228600">
              <a:lnSpc>
                <a:spcPct val="70000"/>
              </a:lnSpc>
              <a:buFont typeface="Arial"/>
              <a:buChar char="•"/>
              <a:tabLst>
                <a:tab pos="240665" algn="l"/>
              </a:tabLst>
            </a:pPr>
            <a:r>
              <a:rPr dirty="0">
                <a:solidFill>
                  <a:prstClr val="black"/>
                </a:solidFill>
                <a:cs typeface="Calibri"/>
              </a:rPr>
              <a:t>The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cs typeface="Calibri"/>
              </a:rPr>
              <a:t>o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</a:t>
            </a:r>
            <a:r>
              <a:rPr spc="-25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25" dirty="0">
                <a:solidFill>
                  <a:prstClr val="black"/>
                </a:solidFill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3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x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g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ass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s 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us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g</a:t>
            </a:r>
            <a:r>
              <a:rPr spc="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al </a:t>
            </a:r>
            <a:r>
              <a:rPr spc="-3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po</a:t>
            </a:r>
            <a:r>
              <a:rPr spc="-10" dirty="0">
                <a:solidFill>
                  <a:prstClr val="black"/>
                </a:solidFill>
                <a:cs typeface="Calibri"/>
              </a:rPr>
              <a:t>int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wh</a:t>
            </a:r>
            <a:r>
              <a:rPr spc="-5" dirty="0">
                <a:solidFill>
                  <a:prstClr val="black"/>
                </a:solidFill>
                <a:cs typeface="Calibri"/>
              </a:rPr>
              <a:t>il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</a:t>
            </a:r>
            <a:r>
              <a:rPr spc="-25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25" dirty="0">
                <a:solidFill>
                  <a:prstClr val="black"/>
                </a:solidFill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3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x</a:t>
            </a:r>
            <a:r>
              <a:rPr spc="-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plasma di</a:t>
            </a:r>
            <a:r>
              <a:rPr spc="-15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g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signal sim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cs typeface="Calibri"/>
              </a:rPr>
              <a:t>ar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</a:t>
            </a:r>
            <a:r>
              <a:rPr spc="-25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on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25"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 </a:t>
            </a:r>
            <a:r>
              <a:rPr spc="-5" dirty="0">
                <a:solidFill>
                  <a:prstClr val="black"/>
                </a:solidFill>
                <a:cs typeface="Calibri"/>
              </a:rPr>
              <a:t>gl</a:t>
            </a:r>
            <a:r>
              <a:rPr dirty="0">
                <a:solidFill>
                  <a:prstClr val="black"/>
                </a:solidFill>
                <a:cs typeface="Calibri"/>
              </a:rPr>
              <a:t>ass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5" dirty="0">
                <a:solidFill>
                  <a:prstClr val="black"/>
                </a:solidFill>
                <a:cs typeface="Calibri"/>
              </a:rPr>
              <a:t>n</a:t>
            </a:r>
            <a:r>
              <a:rPr dirty="0">
                <a:solidFill>
                  <a:prstClr val="black"/>
                </a:solidFill>
                <a:cs typeface="Calibri"/>
              </a:rPr>
              <a:t>s th</a:t>
            </a:r>
            <a:r>
              <a:rPr spc="-15" dirty="0">
                <a:solidFill>
                  <a:prstClr val="black"/>
                </a:solidFill>
                <a:cs typeface="Calibri"/>
              </a:rPr>
              <a:t>a</a:t>
            </a:r>
            <a:r>
              <a:rPr spc="-10" dirty="0">
                <a:solidFill>
                  <a:prstClr val="black"/>
                </a:solidFill>
                <a:cs typeface="Calibri"/>
              </a:rPr>
              <a:t>t di</a:t>
            </a:r>
            <a:r>
              <a:rPr spc="-15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spc="-20" dirty="0">
                <a:solidFill>
                  <a:prstClr val="black"/>
                </a:solidFill>
                <a:cs typeface="Calibri"/>
              </a:rPr>
              <a:t>g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signal </a:t>
            </a:r>
            <a:r>
              <a:rPr spc="-25" dirty="0">
                <a:solidFill>
                  <a:prstClr val="black"/>
                </a:solidFill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cs typeface="Calibri"/>
              </a:rPr>
              <a:t>hi</a:t>
            </a:r>
            <a:r>
              <a:rPr spc="-10" dirty="0">
                <a:solidFill>
                  <a:prstClr val="black"/>
                </a:solidFill>
                <a:cs typeface="Calibri"/>
              </a:rPr>
              <a:t>le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</a:t>
            </a:r>
            <a:r>
              <a:rPr spc="-3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on</a:t>
            </a:r>
            <a:r>
              <a:rPr spc="-20" dirty="0">
                <a:solidFill>
                  <a:prstClr val="black"/>
                </a:solidFill>
                <a:cs typeface="Calibri"/>
              </a:rPr>
              <a:t>c</a:t>
            </a:r>
            <a:r>
              <a:rPr spc="-25"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 p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as</a:t>
            </a:r>
            <a:r>
              <a:rPr spc="-15" dirty="0">
                <a:solidFill>
                  <a:prstClr val="black"/>
                </a:solidFill>
                <a:cs typeface="Calibri"/>
              </a:rPr>
              <a:t>ma lens 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us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 po</a:t>
            </a:r>
            <a:r>
              <a:rPr spc="-10" dirty="0">
                <a:solidFill>
                  <a:prstClr val="black"/>
                </a:solidFill>
                <a:cs typeface="Calibri"/>
              </a:rPr>
              <a:t>in</a:t>
            </a:r>
            <a:r>
              <a:rPr dirty="0">
                <a:solidFill>
                  <a:prstClr val="black"/>
                </a:solidFill>
                <a:cs typeface="Calibri"/>
              </a:rPr>
              <a:t>t.</a:t>
            </a:r>
            <a:endParaRPr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340995" indent="-228600">
              <a:lnSpc>
                <a:spcPct val="70000"/>
              </a:lnSpc>
              <a:buFont typeface="Arial"/>
              <a:buChar char="•"/>
              <a:tabLst>
                <a:tab pos="240665" algn="l"/>
              </a:tabLst>
            </a:pPr>
            <a:r>
              <a:rPr spc="-90"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e h</a:t>
            </a:r>
            <a:r>
              <a:rPr spc="-25" dirty="0">
                <a:solidFill>
                  <a:prstClr val="black"/>
                </a:solidFill>
                <a:cs typeface="Calibri"/>
              </a:rPr>
              <a:t>a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 </a:t>
            </a:r>
            <a:r>
              <a:rPr dirty="0">
                <a:solidFill>
                  <a:prstClr val="black"/>
                </a:solidFill>
                <a:cs typeface="Calibri"/>
              </a:rPr>
              <a:t>bu</a:t>
            </a:r>
            <a:r>
              <a:rPr spc="-5" dirty="0">
                <a:solidFill>
                  <a:prstClr val="black"/>
                </a:solidFill>
                <a:cs typeface="Calibri"/>
              </a:rPr>
              <a:t>il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3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25" dirty="0">
                <a:solidFill>
                  <a:prstClr val="black"/>
                </a:solidFill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ging and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d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ging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plasma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lens</a:t>
            </a:r>
            <a:r>
              <a:rPr spc="-10" dirty="0">
                <a:solidFill>
                  <a:prstClr val="black"/>
                </a:solidFill>
                <a:cs typeface="Calibri"/>
              </a:rPr>
              <a:t>es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us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ng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plasma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tubes. 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A</a:t>
            </a:r>
            <a:r>
              <a:rPr spc="-5" dirty="0">
                <a:solidFill>
                  <a:prstClr val="black"/>
                </a:solidFill>
                <a:cs typeface="Calibri"/>
              </a:rPr>
              <a:t> singl</a:t>
            </a:r>
            <a:r>
              <a:rPr spc="-10" dirty="0">
                <a:solidFill>
                  <a:prstClr val="black"/>
                </a:solidFill>
                <a:cs typeface="Calibri"/>
              </a:rPr>
              <a:t>e p</a:t>
            </a:r>
            <a:r>
              <a:rPr spc="-5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as</a:t>
            </a:r>
            <a:r>
              <a:rPr spc="-15" dirty="0">
                <a:solidFill>
                  <a:prstClr val="black"/>
                </a:solidFill>
                <a:cs typeface="Calibri"/>
              </a:rPr>
              <a:t>ma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tube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w</a:t>
            </a:r>
            <a:r>
              <a:rPr spc="-10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th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b</a:t>
            </a:r>
            <a:r>
              <a:rPr spc="-5" dirty="0">
                <a:solidFill>
                  <a:prstClr val="black"/>
                </a:solidFill>
                <a:cs typeface="Calibri"/>
              </a:rPr>
              <a:t>e</a:t>
            </a:r>
            <a:r>
              <a:rPr spc="-15" dirty="0">
                <a:solidFill>
                  <a:prstClr val="black"/>
                </a:solidFill>
                <a:cs typeface="Calibri"/>
              </a:rPr>
              <a:t>am passing</a:t>
            </a:r>
            <a:r>
              <a:rPr spc="-10" dirty="0">
                <a:solidFill>
                  <a:prstClr val="black"/>
                </a:solidFill>
                <a:cs typeface="Calibri"/>
              </a:rPr>
              <a:t> th</a:t>
            </a:r>
            <a:r>
              <a:rPr spc="-40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ough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dirty="0">
                <a:solidFill>
                  <a:prstClr val="black"/>
                </a:solidFill>
                <a:cs typeface="Calibri"/>
              </a:rPr>
              <a:t>ts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d</a:t>
            </a:r>
            <a:r>
              <a:rPr spc="-5" dirty="0">
                <a:solidFill>
                  <a:prstClr val="black"/>
                </a:solidFill>
                <a:cs typeface="Calibri"/>
              </a:rPr>
              <a:t>i</a:t>
            </a:r>
            <a:r>
              <a:rPr spc="-15" dirty="0">
                <a:solidFill>
                  <a:prstClr val="black"/>
                </a:solidFill>
                <a:cs typeface="Calibri"/>
              </a:rPr>
              <a:t>ame</a:t>
            </a:r>
            <a:r>
              <a:rPr spc="-45" dirty="0">
                <a:solidFill>
                  <a:prstClr val="black"/>
                </a:solidFill>
                <a:cs typeface="Calibri"/>
              </a:rPr>
              <a:t>t</a:t>
            </a:r>
            <a:r>
              <a:rPr spc="-10" dirty="0">
                <a:solidFill>
                  <a:prstClr val="black"/>
                </a:solidFill>
                <a:cs typeface="Calibri"/>
              </a:rPr>
              <a:t>er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ac</a:t>
            </a:r>
            <a:r>
              <a:rPr spc="-20" dirty="0">
                <a:solidFill>
                  <a:prstClr val="black"/>
                </a:solidFill>
                <a:cs typeface="Calibri"/>
              </a:rPr>
              <a:t>t</a:t>
            </a:r>
            <a:r>
              <a:rPr dirty="0">
                <a:solidFill>
                  <a:prstClr val="black"/>
                </a:solidFill>
                <a:cs typeface="Calibri"/>
              </a:rPr>
              <a:t>s as a di</a:t>
            </a:r>
            <a:r>
              <a:rPr spc="-15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ging plasma lens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and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t</a:t>
            </a:r>
            <a:r>
              <a:rPr spc="-35" dirty="0">
                <a:solidFill>
                  <a:prstClr val="black"/>
                </a:solidFill>
                <a:cs typeface="Calibri"/>
              </a:rPr>
              <a:t>w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plasma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tube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sid</a:t>
            </a:r>
            <a:r>
              <a:rPr spc="10" dirty="0">
                <a:solidFill>
                  <a:prstClr val="black"/>
                </a:solidFill>
                <a:cs typeface="Calibri"/>
              </a:rPr>
              <a:t>e</a:t>
            </a:r>
            <a:r>
              <a:rPr dirty="0">
                <a:solidFill>
                  <a:prstClr val="black"/>
                </a:solidFill>
                <a:cs typeface="Calibri"/>
              </a:rPr>
              <a:t>-</a:t>
            </a:r>
            <a:r>
              <a:rPr spc="-10" dirty="0">
                <a:solidFill>
                  <a:prstClr val="black"/>
                </a:solidFill>
                <a:cs typeface="Calibri"/>
              </a:rPr>
              <a:t>b</a:t>
            </a:r>
            <a:r>
              <a:rPr dirty="0">
                <a:solidFill>
                  <a:prstClr val="black"/>
                </a:solidFill>
                <a:cs typeface="Calibri"/>
              </a:rPr>
              <a:t>y-side 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spc="-10" dirty="0">
                <a:solidFill>
                  <a:prstClr val="black"/>
                </a:solidFill>
                <a:cs typeface="Calibri"/>
              </a:rPr>
              <a:t>orm a </a:t>
            </a:r>
            <a:r>
              <a:rPr spc="-3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25" dirty="0">
                <a:solidFill>
                  <a:prstClr val="black"/>
                </a:solidFill>
                <a:cs typeface="Calibri"/>
              </a:rPr>
              <a:t>n</a:t>
            </a:r>
            <a:r>
              <a:rPr spc="-20" dirty="0">
                <a:solidFill>
                  <a:prstClr val="black"/>
                </a:solidFill>
                <a:cs typeface="Calibri"/>
              </a:rPr>
              <a:t>v</a:t>
            </a:r>
            <a:r>
              <a:rPr spc="-10" dirty="0">
                <a:solidFill>
                  <a:prstClr val="black"/>
                </a:solidFill>
                <a:cs typeface="Calibri"/>
              </a:rPr>
              <a:t>e</a:t>
            </a:r>
            <a:r>
              <a:rPr spc="-35" dirty="0">
                <a:solidFill>
                  <a:prstClr val="black"/>
                </a:solidFill>
                <a:cs typeface="Calibri"/>
              </a:rPr>
              <a:t>r</a:t>
            </a:r>
            <a:r>
              <a:rPr dirty="0">
                <a:solidFill>
                  <a:prstClr val="black"/>
                </a:solidFill>
                <a:cs typeface="Calibri"/>
              </a:rPr>
              <a:t>ging </a:t>
            </a:r>
            <a:r>
              <a:rPr spc="-10" dirty="0">
                <a:solidFill>
                  <a:prstClr val="black"/>
                </a:solidFill>
                <a:cs typeface="Calibri"/>
              </a:rPr>
              <a:t>(</a:t>
            </a:r>
            <a:r>
              <a:rPr spc="-35" dirty="0">
                <a:solidFill>
                  <a:prstClr val="black"/>
                </a:solidFill>
                <a:cs typeface="Calibri"/>
              </a:rPr>
              <a:t>f</a:t>
            </a:r>
            <a:r>
              <a:rPr dirty="0">
                <a:solidFill>
                  <a:prstClr val="black"/>
                </a:solidFill>
                <a:cs typeface="Calibri"/>
              </a:rPr>
              <a:t>o</a:t>
            </a:r>
            <a:r>
              <a:rPr spc="-10" dirty="0">
                <a:solidFill>
                  <a:prstClr val="black"/>
                </a:solidFill>
                <a:cs typeface="Calibri"/>
              </a:rPr>
              <a:t>c</a:t>
            </a:r>
            <a:r>
              <a:rPr dirty="0">
                <a:solidFill>
                  <a:prstClr val="black"/>
                </a:solidFill>
                <a:cs typeface="Calibri"/>
              </a:rPr>
              <a:t>using)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l</a:t>
            </a:r>
            <a:r>
              <a:rPr dirty="0">
                <a:solidFill>
                  <a:prstClr val="black"/>
                </a:solidFill>
                <a:cs typeface="Calibri"/>
              </a:rPr>
              <a:t>en</a:t>
            </a:r>
            <a:r>
              <a:rPr spc="5" dirty="0">
                <a:solidFill>
                  <a:prstClr val="black"/>
                </a:solidFill>
                <a:cs typeface="Calibri"/>
              </a:rPr>
              <a:t>s</a:t>
            </a:r>
            <a:r>
              <a:rPr dirty="0">
                <a:solidFill>
                  <a:prstClr val="black"/>
                </a:solidFill>
                <a:cs typeface="Calibri"/>
              </a:rPr>
              <a:t>.</a:t>
            </a:r>
            <a:endParaRPr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370840" indent="-228600" algn="just">
              <a:lnSpc>
                <a:spcPct val="70000"/>
              </a:lnSpc>
              <a:buFont typeface="Arial"/>
              <a:buChar char="•"/>
              <a:tabLst>
                <a:tab pos="240665" algn="l"/>
              </a:tabLst>
            </a:pPr>
            <a:r>
              <a:rPr b="1" i="1" u="heavy" dirty="0">
                <a:solidFill>
                  <a:prstClr val="black"/>
                </a:solidFill>
                <a:cs typeface="Calibri"/>
              </a:rPr>
              <a:t>N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o</a:t>
            </a:r>
            <a:r>
              <a:rPr b="1" i="1" u="heavy" spc="-25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e:</a:t>
            </a:r>
            <a:r>
              <a:rPr b="1" i="1" u="heavy" spc="20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Plasma </a:t>
            </a:r>
            <a:r>
              <a:rPr b="1" i="1" u="heavy" spc="-15" dirty="0">
                <a:solidFill>
                  <a:prstClr val="black"/>
                </a:solidFill>
                <a:cs typeface="Calibri"/>
              </a:rPr>
              <a:t>f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ocusing</a:t>
            </a:r>
            <a:r>
              <a:rPr b="1" i="1" u="heavy" spc="20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lenses</a:t>
            </a:r>
            <a:r>
              <a:rPr b="1" i="1" u="heavy" spc="-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are</a:t>
            </a:r>
            <a:r>
              <a:rPr b="1" i="1" u="heavy" spc="1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20" dirty="0">
                <a:solidFill>
                  <a:prstClr val="black"/>
                </a:solidFill>
                <a:cs typeface="Calibri"/>
              </a:rPr>
              <a:t>c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on</a:t>
            </a:r>
            <a:r>
              <a:rPr b="1" i="1" u="heavy" spc="-15" dirty="0">
                <a:solidFill>
                  <a:prstClr val="black"/>
                </a:solidFill>
                <a:cs typeface="Calibri"/>
              </a:rPr>
              <a:t>c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a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v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e and</a:t>
            </a:r>
            <a:r>
              <a:rPr b="1" i="1" u="heavy" spc="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plasma spreading</a:t>
            </a:r>
            <a:r>
              <a:rPr b="1" i="1" u="heavy" spc="1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lenses</a:t>
            </a:r>
            <a:r>
              <a:rPr b="1" i="1" u="heavy" spc="-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are</a:t>
            </a:r>
            <a:r>
              <a:rPr b="1" i="1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20" dirty="0">
                <a:solidFill>
                  <a:prstClr val="black"/>
                </a:solidFill>
                <a:cs typeface="Calibri"/>
              </a:rPr>
              <a:t>c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o</a:t>
            </a:r>
            <a:r>
              <a:rPr b="1" i="1" u="heavy" spc="-30" dirty="0">
                <a:solidFill>
                  <a:prstClr val="black"/>
                </a:solidFill>
                <a:cs typeface="Calibri"/>
              </a:rPr>
              <a:t>n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v</a:t>
            </a:r>
            <a:r>
              <a:rPr b="1" i="1" u="heavy" spc="-40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x.</a:t>
            </a:r>
            <a:r>
              <a:rPr b="1" i="1" u="heavy" spc="-1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The</a:t>
            </a:r>
            <a:r>
              <a:rPr b="1" i="1" u="heavy" spc="10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25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u="heavy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i="1" u="heavy" spc="-15" dirty="0">
                <a:solidFill>
                  <a:prstClr val="black"/>
                </a:solidFill>
                <a:cs typeface="Calibri"/>
              </a:rPr>
              <a:t>ms co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n</a:t>
            </a:r>
            <a:r>
              <a:rPr b="1" i="1" u="heavy" spc="-20" dirty="0">
                <a:solidFill>
                  <a:prstClr val="black"/>
                </a:solidFill>
                <a:cs typeface="Calibri"/>
              </a:rPr>
              <a:t>c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a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v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e and</a:t>
            </a:r>
            <a:r>
              <a:rPr b="1" i="1" u="heavy" spc="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20" dirty="0">
                <a:solidFill>
                  <a:prstClr val="black"/>
                </a:solidFill>
                <a:cs typeface="Calibri"/>
              </a:rPr>
              <a:t>c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o</a:t>
            </a:r>
            <a:r>
              <a:rPr b="1" i="1" u="heavy" spc="-30" dirty="0">
                <a:solidFill>
                  <a:prstClr val="black"/>
                </a:solidFill>
                <a:cs typeface="Calibri"/>
              </a:rPr>
              <a:t>n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v</a:t>
            </a:r>
            <a:r>
              <a:rPr b="1" i="1" u="heavy" spc="-40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x</a:t>
            </a:r>
            <a:r>
              <a:rPr b="1" i="1" u="heavy" spc="-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in plasma </a:t>
            </a:r>
            <a:r>
              <a:rPr b="1" i="1" u="heavy" spc="-5" dirty="0">
                <a:solidFill>
                  <a:prstClr val="black"/>
                </a:solidFill>
                <a:cs typeface="Calibri"/>
              </a:rPr>
              <a:t>le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nses</a:t>
            </a:r>
            <a:r>
              <a:rPr b="1" i="1" u="heavy" spc="10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are</a:t>
            </a:r>
            <a:r>
              <a:rPr b="1" i="1" u="heavy" spc="1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op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posi</a:t>
            </a:r>
            <a:r>
              <a:rPr b="1" i="1" u="heavy" spc="-25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e of</a:t>
            </a:r>
            <a:r>
              <a:rPr b="1" i="1" u="heavy" spc="15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the</a:t>
            </a:r>
            <a:r>
              <a:rPr b="1" i="1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25" dirty="0">
                <a:solidFill>
                  <a:prstClr val="black"/>
                </a:solidFill>
                <a:cs typeface="Calibri"/>
              </a:rPr>
              <a:t>t</a:t>
            </a:r>
            <a:r>
              <a:rPr b="1" i="1" u="heavy" dirty="0">
                <a:solidFill>
                  <a:prstClr val="black"/>
                </a:solidFill>
                <a:cs typeface="Calibri"/>
              </a:rPr>
              <a:t>e</a:t>
            </a:r>
            <a:r>
              <a:rPr b="1" i="1" u="heavy" spc="5" dirty="0">
                <a:solidFill>
                  <a:prstClr val="black"/>
                </a:solidFill>
                <a:cs typeface="Calibri"/>
              </a:rPr>
              <a:t>r</a:t>
            </a:r>
            <a:r>
              <a:rPr b="1" i="1" u="heavy" spc="-15" dirty="0">
                <a:solidFill>
                  <a:prstClr val="black"/>
                </a:solidFill>
                <a:cs typeface="Calibri"/>
              </a:rPr>
              <a:t>ms of</a:t>
            </a:r>
            <a:r>
              <a:rPr b="1" i="1" u="heavy" spc="20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lenses</a:t>
            </a:r>
            <a:r>
              <a:rPr b="1" i="1" u="heavy" spc="10" dirty="0">
                <a:solidFill>
                  <a:prstClr val="black"/>
                </a:solidFill>
                <a:cs typeface="Calibri"/>
              </a:rPr>
              <a:t> 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in o</a:t>
            </a:r>
            <a:r>
              <a:rPr b="1" i="1" u="heavy" spc="-15" dirty="0">
                <a:solidFill>
                  <a:prstClr val="black"/>
                </a:solidFill>
                <a:cs typeface="Calibri"/>
              </a:rPr>
              <a:t>p</a:t>
            </a:r>
            <a:r>
              <a:rPr b="1" i="1" u="heavy" spc="-10" dirty="0">
                <a:solidFill>
                  <a:prstClr val="black"/>
                </a:solidFill>
                <a:cs typeface="Calibri"/>
              </a:rPr>
              <a:t>tics.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2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14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5685"/>
            <a:ext cx="7592695" cy="3898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800" spc="-1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h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bu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lt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ocusing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-u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beam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sh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wn.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11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418465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24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GHz, 5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m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Gu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iode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is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us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800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 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sou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ce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with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sig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adi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om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 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open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egui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e,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which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gi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ocused 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out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800" dirty="0">
                <a:solidFill>
                  <a:prstClr val="black"/>
                </a:solidFill>
                <a:cs typeface="Calibri"/>
              </a:rPr>
              <a:t>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43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560705" indent="-228600">
              <a:lnSpc>
                <a:spcPts val="3020"/>
              </a:lnSpc>
              <a:buFont typeface="Arial"/>
              <a:buChar char="•"/>
              <a:tabLst>
                <a:tab pos="321945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This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tup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us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beam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ection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 a 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ain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2 (3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dB).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2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829944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This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is o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ur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fi</a:t>
            </a:r>
            <a:r>
              <a:rPr sz="28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tion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engi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eer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ng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of 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asma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le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and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it 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only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290" dirty="0">
                <a:solidFill>
                  <a:prstClr val="black"/>
                </a:solidFill>
                <a:cs typeface="Calibri"/>
              </a:rPr>
              <a:t>r</a:t>
            </a:r>
            <a:r>
              <a:rPr sz="2800" dirty="0">
                <a:solidFill>
                  <a:prstClr val="black"/>
                </a:solidFill>
                <a:cs typeface="Calibri"/>
              </a:rPr>
              <a:t>.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7910" y="6440119"/>
            <a:ext cx="259079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110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48357"/>
            <a:ext cx="7503795" cy="283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292100" indent="-228600" algn="just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on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oup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has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ut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80" dirty="0">
                <a:solidFill>
                  <a:prstClr val="black"/>
                </a:solidFill>
                <a:cs typeface="Calibri"/>
              </a:rPr>
              <a:t>z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 pu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sed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h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igh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dirty="0">
                <a:solidFill>
                  <a:prstClr val="black"/>
                </a:solidFill>
                <a:cs typeface="Calibri"/>
              </a:rPr>
              <a:t>ol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p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 s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ly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gi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a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much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h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igher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asma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den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it</a:t>
            </a:r>
            <a:r>
              <a:rPr sz="2800" spc="-210" dirty="0">
                <a:solidFill>
                  <a:prstClr val="black"/>
                </a:solidFill>
                <a:cs typeface="Calibri"/>
              </a:rPr>
              <a:t>y</a:t>
            </a:r>
            <a:r>
              <a:rPr sz="2800" dirty="0">
                <a:solidFill>
                  <a:prstClr val="black"/>
                </a:solidFill>
                <a:cs typeface="Calibri"/>
              </a:rPr>
              <a:t>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12700" indent="-228600">
              <a:lnSpc>
                <a:spcPct val="9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sh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ef</a:t>
            </a:r>
            <a:r>
              <a:rPr sz="2800" spc="-8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ect 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aused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it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 h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igh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lasma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de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ty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me of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ol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de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asma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den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ity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ions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dr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ft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2800" dirty="0">
                <a:solidFill>
                  <a:prstClr val="black"/>
                </a:solidFill>
                <a:cs typeface="Calibri"/>
              </a:rPr>
              <a:t>.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80340"/>
            <a:fld id="{81D60167-4931-47E6-BA6A-407CBD079E47}" type="slidenum">
              <a:rPr lang="en-US" sz="1200" smtClean="0">
                <a:solidFill>
                  <a:srgbClr val="888888"/>
                </a:solidFill>
                <a:cs typeface="Calibri"/>
              </a:rPr>
              <a:pPr marL="180340"/>
              <a:t>15</a:t>
            </a:fld>
            <a:endParaRPr lang="en-US"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4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16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72158"/>
            <a:ext cx="7644765" cy="38214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In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el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ely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cur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t: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697865" lvl="1" indent="-228600">
              <a:lnSpc>
                <a:spcPts val="2825"/>
              </a:lnSpc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h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400" dirty="0">
                <a:solidFill>
                  <a:prstClr val="black"/>
                </a:solidFill>
                <a:cs typeface="Calibri"/>
              </a:rPr>
              <a:t>ocus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400" dirty="0">
                <a:solidFill>
                  <a:prstClr val="black"/>
                </a:solidFill>
                <a:cs typeface="Calibri"/>
              </a:rPr>
              <a:t>ng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t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immedi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ely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er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the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cur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400" dirty="0">
                <a:solidFill>
                  <a:prstClr val="black"/>
                </a:solidFill>
                <a:cs typeface="Calibri"/>
              </a:rPr>
              <a:t>t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697865">
              <a:lnSpc>
                <a:spcPts val="2305"/>
              </a:lnSpc>
            </a:pPr>
            <a:r>
              <a:rPr sz="2400" dirty="0">
                <a:solidFill>
                  <a:prstClr val="black"/>
                </a:solidFill>
                <a:cs typeface="Calibri"/>
              </a:rPr>
              <a:t>pulse but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400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as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cur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de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400" dirty="0">
                <a:solidFill>
                  <a:prstClr val="black"/>
                </a:solidFill>
                <a:cs typeface="Calibri"/>
              </a:rPr>
              <a:t>ses.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697865" marR="340995" lvl="1" indent="-228600">
              <a:lnSpc>
                <a:spcPct val="80000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3357879" algn="l"/>
              </a:tabLst>
            </a:pPr>
            <a:r>
              <a:rPr sz="2400" spc="-20" dirty="0">
                <a:solidFill>
                  <a:prstClr val="black"/>
                </a:solidFill>
                <a:cs typeface="Calibri"/>
              </a:rPr>
              <a:t>Us</a:t>
            </a:r>
            <a:r>
              <a:rPr sz="2400" dirty="0">
                <a:solidFill>
                  <a:prstClr val="black"/>
                </a:solidFill>
                <a:cs typeface="Calibri"/>
              </a:rPr>
              <a:t>ing a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higher cu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(8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A),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th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 be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400" dirty="0">
                <a:solidFill>
                  <a:prstClr val="black"/>
                </a:solidFill>
                <a:cs typeface="Calibri"/>
              </a:rPr>
              <a:t>ocusing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u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dirty="0">
                <a:solidFill>
                  <a:prstClr val="black"/>
                </a:solidFill>
                <a:cs typeface="Calibri"/>
              </a:rPr>
              <a:t>s l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a</a:t>
            </a:r>
            <a:r>
              <a:rPr sz="2400" dirty="0">
                <a:solidFill>
                  <a:prstClr val="black"/>
                </a:solidFill>
                <a:cs typeface="Calibri"/>
              </a:rPr>
              <a:t>f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the pulse.	These</a:t>
            </a:r>
            <a:r>
              <a:rPr sz="24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figu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es indi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th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t </a:t>
            </a:r>
            <a:r>
              <a:rPr sz="24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400" dirty="0">
                <a:solidFill>
                  <a:prstClr val="black"/>
                </a:solidFill>
                <a:cs typeface="Calibri"/>
              </a:rPr>
              <a:t>ocus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400" dirty="0">
                <a:solidFill>
                  <a:prstClr val="black"/>
                </a:solidFill>
                <a:cs typeface="Calibri"/>
              </a:rPr>
              <a:t>ng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400" dirty="0">
                <a:solidFill>
                  <a:prstClr val="black"/>
                </a:solidFill>
                <a:cs typeface="Calibri"/>
              </a:rPr>
              <a:t>an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be “tuned”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b</a:t>
            </a:r>
            <a:r>
              <a:rPr sz="2400" dirty="0">
                <a:solidFill>
                  <a:prstClr val="black"/>
                </a:solidFill>
                <a:cs typeface="Calibri"/>
              </a:rPr>
              <a:t>y changing</a:t>
            </a:r>
            <a:r>
              <a:rPr sz="24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density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of the plasma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inside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the tube.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lvl="1">
              <a:lnSpc>
                <a:spcPts val="950"/>
              </a:lnSpc>
              <a:spcBef>
                <a:spcPts val="41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62865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This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abi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ity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ne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ocusing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RF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beam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is 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ery us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2800" dirty="0">
                <a:solidFill>
                  <a:prstClr val="black"/>
                </a:solidFill>
                <a:cs typeface="Calibri"/>
              </a:rPr>
              <a:t>ful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be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ause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en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80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ng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tr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ctu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 be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used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with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8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equ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ncies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and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asma den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it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 le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needed.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5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4888" y="1105533"/>
            <a:ext cx="1192339" cy="1604662"/>
          </a:xfrm>
          <a:custGeom>
            <a:avLst/>
            <a:gdLst/>
            <a:ahLst/>
            <a:cxnLst/>
            <a:rect l="l" t="t" r="r" b="b"/>
            <a:pathLst>
              <a:path w="1192339" h="1604662">
                <a:moveTo>
                  <a:pt x="596169" y="0"/>
                </a:moveTo>
                <a:lnTo>
                  <a:pt x="547279" y="2660"/>
                </a:lnTo>
                <a:lnTo>
                  <a:pt x="499477" y="10502"/>
                </a:lnTo>
                <a:lnTo>
                  <a:pt x="452915" y="23320"/>
                </a:lnTo>
                <a:lnTo>
                  <a:pt x="407748" y="40908"/>
                </a:lnTo>
                <a:lnTo>
                  <a:pt x="364129" y="63058"/>
                </a:lnTo>
                <a:lnTo>
                  <a:pt x="322211" y="89564"/>
                </a:lnTo>
                <a:lnTo>
                  <a:pt x="282149" y="120219"/>
                </a:lnTo>
                <a:lnTo>
                  <a:pt x="244095" y="154817"/>
                </a:lnTo>
                <a:lnTo>
                  <a:pt x="208204" y="193152"/>
                </a:lnTo>
                <a:lnTo>
                  <a:pt x="174628" y="235016"/>
                </a:lnTo>
                <a:lnTo>
                  <a:pt x="143521" y="280203"/>
                </a:lnTo>
                <a:lnTo>
                  <a:pt x="115036" y="328506"/>
                </a:lnTo>
                <a:lnTo>
                  <a:pt x="89328" y="379719"/>
                </a:lnTo>
                <a:lnTo>
                  <a:pt x="66550" y="433636"/>
                </a:lnTo>
                <a:lnTo>
                  <a:pt x="46855" y="490048"/>
                </a:lnTo>
                <a:lnTo>
                  <a:pt x="30396" y="548751"/>
                </a:lnTo>
                <a:lnTo>
                  <a:pt x="17328" y="609538"/>
                </a:lnTo>
                <a:lnTo>
                  <a:pt x="7803" y="672201"/>
                </a:lnTo>
                <a:lnTo>
                  <a:pt x="1976" y="736534"/>
                </a:lnTo>
                <a:lnTo>
                  <a:pt x="0" y="802331"/>
                </a:lnTo>
                <a:lnTo>
                  <a:pt x="1976" y="868158"/>
                </a:lnTo>
                <a:lnTo>
                  <a:pt x="7803" y="932515"/>
                </a:lnTo>
                <a:lnTo>
                  <a:pt x="17328" y="995196"/>
                </a:lnTo>
                <a:lnTo>
                  <a:pt x="30396" y="1055996"/>
                </a:lnTo>
                <a:lnTo>
                  <a:pt x="46855" y="1114707"/>
                </a:lnTo>
                <a:lnTo>
                  <a:pt x="66550" y="1171124"/>
                </a:lnTo>
                <a:lnTo>
                  <a:pt x="89328" y="1225041"/>
                </a:lnTo>
                <a:lnTo>
                  <a:pt x="115036" y="1276252"/>
                </a:lnTo>
                <a:lnTo>
                  <a:pt x="143521" y="1324550"/>
                </a:lnTo>
                <a:lnTo>
                  <a:pt x="174628" y="1369730"/>
                </a:lnTo>
                <a:lnTo>
                  <a:pt x="208204" y="1411584"/>
                </a:lnTo>
                <a:lnTo>
                  <a:pt x="244095" y="1449908"/>
                </a:lnTo>
                <a:lnTo>
                  <a:pt x="282149" y="1484496"/>
                </a:lnTo>
                <a:lnTo>
                  <a:pt x="322211" y="1515140"/>
                </a:lnTo>
                <a:lnTo>
                  <a:pt x="364129" y="1541635"/>
                </a:lnTo>
                <a:lnTo>
                  <a:pt x="407748" y="1563775"/>
                </a:lnTo>
                <a:lnTo>
                  <a:pt x="452915" y="1581354"/>
                </a:lnTo>
                <a:lnTo>
                  <a:pt x="499477" y="1594166"/>
                </a:lnTo>
                <a:lnTo>
                  <a:pt x="547279" y="1602004"/>
                </a:lnTo>
                <a:lnTo>
                  <a:pt x="596169" y="1604662"/>
                </a:lnTo>
                <a:lnTo>
                  <a:pt x="645060" y="1602004"/>
                </a:lnTo>
                <a:lnTo>
                  <a:pt x="692862" y="1594166"/>
                </a:lnTo>
                <a:lnTo>
                  <a:pt x="739424" y="1581354"/>
                </a:lnTo>
                <a:lnTo>
                  <a:pt x="784591" y="1563775"/>
                </a:lnTo>
                <a:lnTo>
                  <a:pt x="828210" y="1541635"/>
                </a:lnTo>
                <a:lnTo>
                  <a:pt x="870127" y="1515140"/>
                </a:lnTo>
                <a:lnTo>
                  <a:pt x="910190" y="1484496"/>
                </a:lnTo>
                <a:lnTo>
                  <a:pt x="948244" y="1449908"/>
                </a:lnTo>
                <a:lnTo>
                  <a:pt x="984135" y="1411584"/>
                </a:lnTo>
                <a:lnTo>
                  <a:pt x="1017711" y="1369730"/>
                </a:lnTo>
                <a:lnTo>
                  <a:pt x="1048818" y="1324550"/>
                </a:lnTo>
                <a:lnTo>
                  <a:pt x="1077302" y="1276252"/>
                </a:lnTo>
                <a:lnTo>
                  <a:pt x="1103011" y="1225041"/>
                </a:lnTo>
                <a:lnTo>
                  <a:pt x="1125789" y="1171124"/>
                </a:lnTo>
                <a:lnTo>
                  <a:pt x="1145484" y="1114707"/>
                </a:lnTo>
                <a:lnTo>
                  <a:pt x="1161943" y="1055996"/>
                </a:lnTo>
                <a:lnTo>
                  <a:pt x="1175011" y="995196"/>
                </a:lnTo>
                <a:lnTo>
                  <a:pt x="1184536" y="932515"/>
                </a:lnTo>
                <a:lnTo>
                  <a:pt x="1190363" y="868158"/>
                </a:lnTo>
                <a:lnTo>
                  <a:pt x="1192339" y="802331"/>
                </a:lnTo>
                <a:lnTo>
                  <a:pt x="1190363" y="736534"/>
                </a:lnTo>
                <a:lnTo>
                  <a:pt x="1184536" y="672201"/>
                </a:lnTo>
                <a:lnTo>
                  <a:pt x="1175011" y="609538"/>
                </a:lnTo>
                <a:lnTo>
                  <a:pt x="1161943" y="548751"/>
                </a:lnTo>
                <a:lnTo>
                  <a:pt x="1145484" y="490048"/>
                </a:lnTo>
                <a:lnTo>
                  <a:pt x="1125789" y="433636"/>
                </a:lnTo>
                <a:lnTo>
                  <a:pt x="1103011" y="379719"/>
                </a:lnTo>
                <a:lnTo>
                  <a:pt x="1077302" y="328506"/>
                </a:lnTo>
                <a:lnTo>
                  <a:pt x="1048818" y="280203"/>
                </a:lnTo>
                <a:lnTo>
                  <a:pt x="1017711" y="235016"/>
                </a:lnTo>
                <a:lnTo>
                  <a:pt x="984135" y="193152"/>
                </a:lnTo>
                <a:lnTo>
                  <a:pt x="948244" y="154817"/>
                </a:lnTo>
                <a:lnTo>
                  <a:pt x="910190" y="120219"/>
                </a:lnTo>
                <a:lnTo>
                  <a:pt x="870127" y="89564"/>
                </a:lnTo>
                <a:lnTo>
                  <a:pt x="828210" y="63058"/>
                </a:lnTo>
                <a:lnTo>
                  <a:pt x="784591" y="40908"/>
                </a:lnTo>
                <a:lnTo>
                  <a:pt x="739424" y="23320"/>
                </a:lnTo>
                <a:lnTo>
                  <a:pt x="692862" y="10502"/>
                </a:lnTo>
                <a:lnTo>
                  <a:pt x="645060" y="2660"/>
                </a:lnTo>
                <a:lnTo>
                  <a:pt x="596169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4888" y="1105533"/>
            <a:ext cx="1192339" cy="1604662"/>
          </a:xfrm>
          <a:custGeom>
            <a:avLst/>
            <a:gdLst/>
            <a:ahLst/>
            <a:cxnLst/>
            <a:rect l="l" t="t" r="r" b="b"/>
            <a:pathLst>
              <a:path w="1192339" h="1604662">
                <a:moveTo>
                  <a:pt x="0" y="802331"/>
                </a:moveTo>
                <a:lnTo>
                  <a:pt x="1976" y="736534"/>
                </a:lnTo>
                <a:lnTo>
                  <a:pt x="7803" y="672201"/>
                </a:lnTo>
                <a:lnTo>
                  <a:pt x="17328" y="609538"/>
                </a:lnTo>
                <a:lnTo>
                  <a:pt x="30396" y="548751"/>
                </a:lnTo>
                <a:lnTo>
                  <a:pt x="46855" y="490048"/>
                </a:lnTo>
                <a:lnTo>
                  <a:pt x="66550" y="433636"/>
                </a:lnTo>
                <a:lnTo>
                  <a:pt x="89328" y="379719"/>
                </a:lnTo>
                <a:lnTo>
                  <a:pt x="115036" y="328506"/>
                </a:lnTo>
                <a:lnTo>
                  <a:pt x="143521" y="280203"/>
                </a:lnTo>
                <a:lnTo>
                  <a:pt x="174628" y="235016"/>
                </a:lnTo>
                <a:lnTo>
                  <a:pt x="208204" y="193152"/>
                </a:lnTo>
                <a:lnTo>
                  <a:pt x="244095" y="154817"/>
                </a:lnTo>
                <a:lnTo>
                  <a:pt x="282149" y="120219"/>
                </a:lnTo>
                <a:lnTo>
                  <a:pt x="322211" y="89564"/>
                </a:lnTo>
                <a:lnTo>
                  <a:pt x="364129" y="63058"/>
                </a:lnTo>
                <a:lnTo>
                  <a:pt x="407748" y="40908"/>
                </a:lnTo>
                <a:lnTo>
                  <a:pt x="452915" y="23320"/>
                </a:lnTo>
                <a:lnTo>
                  <a:pt x="499477" y="10502"/>
                </a:lnTo>
                <a:lnTo>
                  <a:pt x="547279" y="2660"/>
                </a:lnTo>
                <a:lnTo>
                  <a:pt x="596169" y="0"/>
                </a:lnTo>
                <a:lnTo>
                  <a:pt x="645060" y="2660"/>
                </a:lnTo>
                <a:lnTo>
                  <a:pt x="692862" y="10502"/>
                </a:lnTo>
                <a:lnTo>
                  <a:pt x="739424" y="23320"/>
                </a:lnTo>
                <a:lnTo>
                  <a:pt x="784591" y="40908"/>
                </a:lnTo>
                <a:lnTo>
                  <a:pt x="828210" y="63058"/>
                </a:lnTo>
                <a:lnTo>
                  <a:pt x="870127" y="89564"/>
                </a:lnTo>
                <a:lnTo>
                  <a:pt x="910190" y="120219"/>
                </a:lnTo>
                <a:lnTo>
                  <a:pt x="948244" y="154817"/>
                </a:lnTo>
                <a:lnTo>
                  <a:pt x="984135" y="193152"/>
                </a:lnTo>
                <a:lnTo>
                  <a:pt x="1017711" y="235016"/>
                </a:lnTo>
                <a:lnTo>
                  <a:pt x="1048818" y="280203"/>
                </a:lnTo>
                <a:lnTo>
                  <a:pt x="1077302" y="328506"/>
                </a:lnTo>
                <a:lnTo>
                  <a:pt x="1103011" y="379719"/>
                </a:lnTo>
                <a:lnTo>
                  <a:pt x="1125789" y="433636"/>
                </a:lnTo>
                <a:lnTo>
                  <a:pt x="1145484" y="490048"/>
                </a:lnTo>
                <a:lnTo>
                  <a:pt x="1161943" y="548751"/>
                </a:lnTo>
                <a:lnTo>
                  <a:pt x="1175011" y="609538"/>
                </a:lnTo>
                <a:lnTo>
                  <a:pt x="1184536" y="672201"/>
                </a:lnTo>
                <a:lnTo>
                  <a:pt x="1190363" y="736534"/>
                </a:lnTo>
                <a:lnTo>
                  <a:pt x="1192339" y="802331"/>
                </a:lnTo>
                <a:lnTo>
                  <a:pt x="1190363" y="868158"/>
                </a:lnTo>
                <a:lnTo>
                  <a:pt x="1184536" y="932515"/>
                </a:lnTo>
                <a:lnTo>
                  <a:pt x="1175011" y="995196"/>
                </a:lnTo>
                <a:lnTo>
                  <a:pt x="1161943" y="1055996"/>
                </a:lnTo>
                <a:lnTo>
                  <a:pt x="1145484" y="1114707"/>
                </a:lnTo>
                <a:lnTo>
                  <a:pt x="1125789" y="1171124"/>
                </a:lnTo>
                <a:lnTo>
                  <a:pt x="1103011" y="1225041"/>
                </a:lnTo>
                <a:lnTo>
                  <a:pt x="1077302" y="1276252"/>
                </a:lnTo>
                <a:lnTo>
                  <a:pt x="1048818" y="1324550"/>
                </a:lnTo>
                <a:lnTo>
                  <a:pt x="1017711" y="1369730"/>
                </a:lnTo>
                <a:lnTo>
                  <a:pt x="984135" y="1411584"/>
                </a:lnTo>
                <a:lnTo>
                  <a:pt x="948244" y="1449908"/>
                </a:lnTo>
                <a:lnTo>
                  <a:pt x="910190" y="1484496"/>
                </a:lnTo>
                <a:lnTo>
                  <a:pt x="870127" y="1515140"/>
                </a:lnTo>
                <a:lnTo>
                  <a:pt x="828210" y="1541635"/>
                </a:lnTo>
                <a:lnTo>
                  <a:pt x="784591" y="1563775"/>
                </a:lnTo>
                <a:lnTo>
                  <a:pt x="739424" y="1581354"/>
                </a:lnTo>
                <a:lnTo>
                  <a:pt x="692862" y="1594166"/>
                </a:lnTo>
                <a:lnTo>
                  <a:pt x="645060" y="1602004"/>
                </a:lnTo>
                <a:lnTo>
                  <a:pt x="596169" y="1604662"/>
                </a:lnTo>
                <a:lnTo>
                  <a:pt x="547279" y="1602004"/>
                </a:lnTo>
                <a:lnTo>
                  <a:pt x="499477" y="1594166"/>
                </a:lnTo>
                <a:lnTo>
                  <a:pt x="452915" y="1581354"/>
                </a:lnTo>
                <a:lnTo>
                  <a:pt x="407748" y="1563775"/>
                </a:lnTo>
                <a:lnTo>
                  <a:pt x="364129" y="1541635"/>
                </a:lnTo>
                <a:lnTo>
                  <a:pt x="322211" y="1515140"/>
                </a:lnTo>
                <a:lnTo>
                  <a:pt x="282149" y="1484496"/>
                </a:lnTo>
                <a:lnTo>
                  <a:pt x="244095" y="1449908"/>
                </a:lnTo>
                <a:lnTo>
                  <a:pt x="208204" y="1411584"/>
                </a:lnTo>
                <a:lnTo>
                  <a:pt x="174628" y="1369730"/>
                </a:lnTo>
                <a:lnTo>
                  <a:pt x="143521" y="1324550"/>
                </a:lnTo>
                <a:lnTo>
                  <a:pt x="115036" y="1276252"/>
                </a:lnTo>
                <a:lnTo>
                  <a:pt x="89328" y="1225041"/>
                </a:lnTo>
                <a:lnTo>
                  <a:pt x="66550" y="1171124"/>
                </a:lnTo>
                <a:lnTo>
                  <a:pt x="46855" y="1114707"/>
                </a:lnTo>
                <a:lnTo>
                  <a:pt x="30396" y="1055996"/>
                </a:lnTo>
                <a:lnTo>
                  <a:pt x="17328" y="995196"/>
                </a:lnTo>
                <a:lnTo>
                  <a:pt x="7803" y="932515"/>
                </a:lnTo>
                <a:lnTo>
                  <a:pt x="1976" y="868158"/>
                </a:lnTo>
                <a:lnTo>
                  <a:pt x="0" y="802331"/>
                </a:lnTo>
                <a:close/>
              </a:path>
            </a:pathLst>
          </a:custGeom>
          <a:ln w="3793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6875" y="3103338"/>
            <a:ext cx="1192339" cy="1604729"/>
          </a:xfrm>
          <a:custGeom>
            <a:avLst/>
            <a:gdLst/>
            <a:ahLst/>
            <a:cxnLst/>
            <a:rect l="l" t="t" r="r" b="b"/>
            <a:pathLst>
              <a:path w="1192339" h="1604729">
                <a:moveTo>
                  <a:pt x="596169" y="0"/>
                </a:moveTo>
                <a:lnTo>
                  <a:pt x="547279" y="2660"/>
                </a:lnTo>
                <a:lnTo>
                  <a:pt x="499477" y="10502"/>
                </a:lnTo>
                <a:lnTo>
                  <a:pt x="452915" y="23320"/>
                </a:lnTo>
                <a:lnTo>
                  <a:pt x="407748" y="40908"/>
                </a:lnTo>
                <a:lnTo>
                  <a:pt x="364129" y="63059"/>
                </a:lnTo>
                <a:lnTo>
                  <a:pt x="322211" y="89566"/>
                </a:lnTo>
                <a:lnTo>
                  <a:pt x="282149" y="120222"/>
                </a:lnTo>
                <a:lnTo>
                  <a:pt x="244095" y="154822"/>
                </a:lnTo>
                <a:lnTo>
                  <a:pt x="208204" y="193158"/>
                </a:lnTo>
                <a:lnTo>
                  <a:pt x="174628" y="235024"/>
                </a:lnTo>
                <a:lnTo>
                  <a:pt x="143521" y="280214"/>
                </a:lnTo>
                <a:lnTo>
                  <a:pt x="115036" y="328520"/>
                </a:lnTo>
                <a:lnTo>
                  <a:pt x="89328" y="379738"/>
                </a:lnTo>
                <a:lnTo>
                  <a:pt x="66550" y="433658"/>
                </a:lnTo>
                <a:lnTo>
                  <a:pt x="46855" y="490077"/>
                </a:lnTo>
                <a:lnTo>
                  <a:pt x="30396" y="548786"/>
                </a:lnTo>
                <a:lnTo>
                  <a:pt x="17328" y="609579"/>
                </a:lnTo>
                <a:lnTo>
                  <a:pt x="7803" y="672249"/>
                </a:lnTo>
                <a:lnTo>
                  <a:pt x="1976" y="736591"/>
                </a:lnTo>
                <a:lnTo>
                  <a:pt x="0" y="802398"/>
                </a:lnTo>
                <a:lnTo>
                  <a:pt x="1976" y="868204"/>
                </a:lnTo>
                <a:lnTo>
                  <a:pt x="7803" y="932544"/>
                </a:lnTo>
                <a:lnTo>
                  <a:pt x="17328" y="995213"/>
                </a:lnTo>
                <a:lnTo>
                  <a:pt x="30396" y="1056003"/>
                </a:lnTo>
                <a:lnTo>
                  <a:pt x="46855" y="1114708"/>
                </a:lnTo>
                <a:lnTo>
                  <a:pt x="66550" y="1171122"/>
                </a:lnTo>
                <a:lnTo>
                  <a:pt x="89328" y="1225039"/>
                </a:lnTo>
                <a:lnTo>
                  <a:pt x="115036" y="1276251"/>
                </a:lnTo>
                <a:lnTo>
                  <a:pt x="143521" y="1324553"/>
                </a:lnTo>
                <a:lnTo>
                  <a:pt x="174628" y="1369738"/>
                </a:lnTo>
                <a:lnTo>
                  <a:pt x="208204" y="1411599"/>
                </a:lnTo>
                <a:lnTo>
                  <a:pt x="244095" y="1449930"/>
                </a:lnTo>
                <a:lnTo>
                  <a:pt x="282149" y="1484525"/>
                </a:lnTo>
                <a:lnTo>
                  <a:pt x="322211" y="1515177"/>
                </a:lnTo>
                <a:lnTo>
                  <a:pt x="364129" y="1541680"/>
                </a:lnTo>
                <a:lnTo>
                  <a:pt x="407748" y="1563827"/>
                </a:lnTo>
                <a:lnTo>
                  <a:pt x="452915" y="1581412"/>
                </a:lnTo>
                <a:lnTo>
                  <a:pt x="499477" y="1594228"/>
                </a:lnTo>
                <a:lnTo>
                  <a:pt x="547279" y="1602069"/>
                </a:lnTo>
                <a:lnTo>
                  <a:pt x="596169" y="1604729"/>
                </a:lnTo>
                <a:lnTo>
                  <a:pt x="645060" y="1602069"/>
                </a:lnTo>
                <a:lnTo>
                  <a:pt x="692862" y="1594228"/>
                </a:lnTo>
                <a:lnTo>
                  <a:pt x="739424" y="1581412"/>
                </a:lnTo>
                <a:lnTo>
                  <a:pt x="784591" y="1563827"/>
                </a:lnTo>
                <a:lnTo>
                  <a:pt x="828210" y="1541680"/>
                </a:lnTo>
                <a:lnTo>
                  <a:pt x="870127" y="1515177"/>
                </a:lnTo>
                <a:lnTo>
                  <a:pt x="910190" y="1484525"/>
                </a:lnTo>
                <a:lnTo>
                  <a:pt x="948244" y="1449930"/>
                </a:lnTo>
                <a:lnTo>
                  <a:pt x="984135" y="1411599"/>
                </a:lnTo>
                <a:lnTo>
                  <a:pt x="1017711" y="1369738"/>
                </a:lnTo>
                <a:lnTo>
                  <a:pt x="1048818" y="1324553"/>
                </a:lnTo>
                <a:lnTo>
                  <a:pt x="1077302" y="1276251"/>
                </a:lnTo>
                <a:lnTo>
                  <a:pt x="1103011" y="1225039"/>
                </a:lnTo>
                <a:lnTo>
                  <a:pt x="1125789" y="1171122"/>
                </a:lnTo>
                <a:lnTo>
                  <a:pt x="1145484" y="1114708"/>
                </a:lnTo>
                <a:lnTo>
                  <a:pt x="1161943" y="1056003"/>
                </a:lnTo>
                <a:lnTo>
                  <a:pt x="1175011" y="995213"/>
                </a:lnTo>
                <a:lnTo>
                  <a:pt x="1184536" y="932544"/>
                </a:lnTo>
                <a:lnTo>
                  <a:pt x="1190363" y="868204"/>
                </a:lnTo>
                <a:lnTo>
                  <a:pt x="1192339" y="802398"/>
                </a:lnTo>
                <a:lnTo>
                  <a:pt x="1190363" y="736591"/>
                </a:lnTo>
                <a:lnTo>
                  <a:pt x="1184536" y="672249"/>
                </a:lnTo>
                <a:lnTo>
                  <a:pt x="1175011" y="609579"/>
                </a:lnTo>
                <a:lnTo>
                  <a:pt x="1161943" y="548786"/>
                </a:lnTo>
                <a:lnTo>
                  <a:pt x="1145484" y="490077"/>
                </a:lnTo>
                <a:lnTo>
                  <a:pt x="1125789" y="433658"/>
                </a:lnTo>
                <a:lnTo>
                  <a:pt x="1103011" y="379738"/>
                </a:lnTo>
                <a:lnTo>
                  <a:pt x="1077302" y="328520"/>
                </a:lnTo>
                <a:lnTo>
                  <a:pt x="1048818" y="280214"/>
                </a:lnTo>
                <a:lnTo>
                  <a:pt x="1017711" y="235024"/>
                </a:lnTo>
                <a:lnTo>
                  <a:pt x="984135" y="193158"/>
                </a:lnTo>
                <a:lnTo>
                  <a:pt x="948244" y="154822"/>
                </a:lnTo>
                <a:lnTo>
                  <a:pt x="910190" y="120222"/>
                </a:lnTo>
                <a:lnTo>
                  <a:pt x="870127" y="89566"/>
                </a:lnTo>
                <a:lnTo>
                  <a:pt x="828210" y="63059"/>
                </a:lnTo>
                <a:lnTo>
                  <a:pt x="784591" y="40908"/>
                </a:lnTo>
                <a:lnTo>
                  <a:pt x="739424" y="23320"/>
                </a:lnTo>
                <a:lnTo>
                  <a:pt x="692862" y="10502"/>
                </a:lnTo>
                <a:lnTo>
                  <a:pt x="645060" y="2660"/>
                </a:lnTo>
                <a:lnTo>
                  <a:pt x="596169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6875" y="3103338"/>
            <a:ext cx="1192339" cy="1604729"/>
          </a:xfrm>
          <a:custGeom>
            <a:avLst/>
            <a:gdLst/>
            <a:ahLst/>
            <a:cxnLst/>
            <a:rect l="l" t="t" r="r" b="b"/>
            <a:pathLst>
              <a:path w="1192339" h="1604729">
                <a:moveTo>
                  <a:pt x="0" y="802398"/>
                </a:moveTo>
                <a:lnTo>
                  <a:pt x="1976" y="736591"/>
                </a:lnTo>
                <a:lnTo>
                  <a:pt x="7803" y="672249"/>
                </a:lnTo>
                <a:lnTo>
                  <a:pt x="17328" y="609579"/>
                </a:lnTo>
                <a:lnTo>
                  <a:pt x="30396" y="548786"/>
                </a:lnTo>
                <a:lnTo>
                  <a:pt x="46855" y="490077"/>
                </a:lnTo>
                <a:lnTo>
                  <a:pt x="66550" y="433658"/>
                </a:lnTo>
                <a:lnTo>
                  <a:pt x="89328" y="379738"/>
                </a:lnTo>
                <a:lnTo>
                  <a:pt x="115036" y="328520"/>
                </a:lnTo>
                <a:lnTo>
                  <a:pt x="143521" y="280214"/>
                </a:lnTo>
                <a:lnTo>
                  <a:pt x="174628" y="235024"/>
                </a:lnTo>
                <a:lnTo>
                  <a:pt x="208204" y="193158"/>
                </a:lnTo>
                <a:lnTo>
                  <a:pt x="244095" y="154822"/>
                </a:lnTo>
                <a:lnTo>
                  <a:pt x="282149" y="120222"/>
                </a:lnTo>
                <a:lnTo>
                  <a:pt x="322211" y="89566"/>
                </a:lnTo>
                <a:lnTo>
                  <a:pt x="364129" y="63059"/>
                </a:lnTo>
                <a:lnTo>
                  <a:pt x="407748" y="40908"/>
                </a:lnTo>
                <a:lnTo>
                  <a:pt x="452915" y="23320"/>
                </a:lnTo>
                <a:lnTo>
                  <a:pt x="499477" y="10502"/>
                </a:lnTo>
                <a:lnTo>
                  <a:pt x="547279" y="2660"/>
                </a:lnTo>
                <a:lnTo>
                  <a:pt x="596169" y="0"/>
                </a:lnTo>
                <a:lnTo>
                  <a:pt x="645060" y="2660"/>
                </a:lnTo>
                <a:lnTo>
                  <a:pt x="692862" y="10502"/>
                </a:lnTo>
                <a:lnTo>
                  <a:pt x="739424" y="23320"/>
                </a:lnTo>
                <a:lnTo>
                  <a:pt x="784591" y="40908"/>
                </a:lnTo>
                <a:lnTo>
                  <a:pt x="828210" y="63059"/>
                </a:lnTo>
                <a:lnTo>
                  <a:pt x="870127" y="89566"/>
                </a:lnTo>
                <a:lnTo>
                  <a:pt x="910190" y="120222"/>
                </a:lnTo>
                <a:lnTo>
                  <a:pt x="948244" y="154822"/>
                </a:lnTo>
                <a:lnTo>
                  <a:pt x="984135" y="193158"/>
                </a:lnTo>
                <a:lnTo>
                  <a:pt x="1017711" y="235024"/>
                </a:lnTo>
                <a:lnTo>
                  <a:pt x="1048818" y="280214"/>
                </a:lnTo>
                <a:lnTo>
                  <a:pt x="1077302" y="328520"/>
                </a:lnTo>
                <a:lnTo>
                  <a:pt x="1103011" y="379738"/>
                </a:lnTo>
                <a:lnTo>
                  <a:pt x="1125789" y="433658"/>
                </a:lnTo>
                <a:lnTo>
                  <a:pt x="1145484" y="490077"/>
                </a:lnTo>
                <a:lnTo>
                  <a:pt x="1161943" y="548786"/>
                </a:lnTo>
                <a:lnTo>
                  <a:pt x="1175011" y="609579"/>
                </a:lnTo>
                <a:lnTo>
                  <a:pt x="1184536" y="672249"/>
                </a:lnTo>
                <a:lnTo>
                  <a:pt x="1190363" y="736591"/>
                </a:lnTo>
                <a:lnTo>
                  <a:pt x="1192339" y="802398"/>
                </a:lnTo>
                <a:lnTo>
                  <a:pt x="1190363" y="868204"/>
                </a:lnTo>
                <a:lnTo>
                  <a:pt x="1184536" y="932544"/>
                </a:lnTo>
                <a:lnTo>
                  <a:pt x="1175011" y="995213"/>
                </a:lnTo>
                <a:lnTo>
                  <a:pt x="1161943" y="1056003"/>
                </a:lnTo>
                <a:lnTo>
                  <a:pt x="1145484" y="1114708"/>
                </a:lnTo>
                <a:lnTo>
                  <a:pt x="1125789" y="1171122"/>
                </a:lnTo>
                <a:lnTo>
                  <a:pt x="1103011" y="1225039"/>
                </a:lnTo>
                <a:lnTo>
                  <a:pt x="1077302" y="1276251"/>
                </a:lnTo>
                <a:lnTo>
                  <a:pt x="1048818" y="1324553"/>
                </a:lnTo>
                <a:lnTo>
                  <a:pt x="1017711" y="1369738"/>
                </a:lnTo>
                <a:lnTo>
                  <a:pt x="984135" y="1411599"/>
                </a:lnTo>
                <a:lnTo>
                  <a:pt x="948244" y="1449930"/>
                </a:lnTo>
                <a:lnTo>
                  <a:pt x="910190" y="1484525"/>
                </a:lnTo>
                <a:lnTo>
                  <a:pt x="870127" y="1515177"/>
                </a:lnTo>
                <a:lnTo>
                  <a:pt x="828210" y="1541680"/>
                </a:lnTo>
                <a:lnTo>
                  <a:pt x="784591" y="1563827"/>
                </a:lnTo>
                <a:lnTo>
                  <a:pt x="739424" y="1581412"/>
                </a:lnTo>
                <a:lnTo>
                  <a:pt x="692862" y="1594228"/>
                </a:lnTo>
                <a:lnTo>
                  <a:pt x="645060" y="1602069"/>
                </a:lnTo>
                <a:lnTo>
                  <a:pt x="596169" y="1604729"/>
                </a:lnTo>
                <a:lnTo>
                  <a:pt x="547279" y="1602069"/>
                </a:lnTo>
                <a:lnTo>
                  <a:pt x="499477" y="1594228"/>
                </a:lnTo>
                <a:lnTo>
                  <a:pt x="452915" y="1581412"/>
                </a:lnTo>
                <a:lnTo>
                  <a:pt x="407748" y="1563827"/>
                </a:lnTo>
                <a:lnTo>
                  <a:pt x="364129" y="1541680"/>
                </a:lnTo>
                <a:lnTo>
                  <a:pt x="322211" y="1515177"/>
                </a:lnTo>
                <a:lnTo>
                  <a:pt x="282149" y="1484525"/>
                </a:lnTo>
                <a:lnTo>
                  <a:pt x="244095" y="1449930"/>
                </a:lnTo>
                <a:lnTo>
                  <a:pt x="208204" y="1411599"/>
                </a:lnTo>
                <a:lnTo>
                  <a:pt x="174628" y="1369738"/>
                </a:lnTo>
                <a:lnTo>
                  <a:pt x="143521" y="1324553"/>
                </a:lnTo>
                <a:lnTo>
                  <a:pt x="115036" y="1276251"/>
                </a:lnTo>
                <a:lnTo>
                  <a:pt x="89328" y="1225039"/>
                </a:lnTo>
                <a:lnTo>
                  <a:pt x="66550" y="1171122"/>
                </a:lnTo>
                <a:lnTo>
                  <a:pt x="46855" y="1114708"/>
                </a:lnTo>
                <a:lnTo>
                  <a:pt x="30396" y="1056003"/>
                </a:lnTo>
                <a:lnTo>
                  <a:pt x="17328" y="995213"/>
                </a:lnTo>
                <a:lnTo>
                  <a:pt x="7803" y="932544"/>
                </a:lnTo>
                <a:lnTo>
                  <a:pt x="1976" y="868204"/>
                </a:lnTo>
                <a:lnTo>
                  <a:pt x="0" y="802398"/>
                </a:lnTo>
                <a:close/>
              </a:path>
            </a:pathLst>
          </a:custGeom>
          <a:ln w="3793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41797" y="2858182"/>
            <a:ext cx="3288208" cy="188993"/>
          </a:xfrm>
          <a:custGeom>
            <a:avLst/>
            <a:gdLst/>
            <a:ahLst/>
            <a:cxnLst/>
            <a:rect l="l" t="t" r="r" b="b"/>
            <a:pathLst>
              <a:path w="3288208" h="188993">
                <a:moveTo>
                  <a:pt x="3241217" y="111268"/>
                </a:moveTo>
                <a:lnTo>
                  <a:pt x="3167318" y="166483"/>
                </a:lnTo>
                <a:lnTo>
                  <a:pt x="3163344" y="169603"/>
                </a:lnTo>
                <a:lnTo>
                  <a:pt x="3161853" y="176290"/>
                </a:lnTo>
                <a:lnTo>
                  <a:pt x="3164006" y="181638"/>
                </a:lnTo>
                <a:lnTo>
                  <a:pt x="3166324" y="186987"/>
                </a:lnTo>
                <a:lnTo>
                  <a:pt x="3171292" y="188993"/>
                </a:lnTo>
                <a:lnTo>
                  <a:pt x="3175267" y="186096"/>
                </a:lnTo>
                <a:lnTo>
                  <a:pt x="3273942" y="112103"/>
                </a:lnTo>
                <a:lnTo>
                  <a:pt x="3271648" y="112103"/>
                </a:lnTo>
                <a:lnTo>
                  <a:pt x="3241217" y="111268"/>
                </a:lnTo>
                <a:close/>
              </a:path>
              <a:path w="3288208" h="188993">
                <a:moveTo>
                  <a:pt x="3255447" y="100635"/>
                </a:moveTo>
                <a:lnTo>
                  <a:pt x="3241217" y="111268"/>
                </a:lnTo>
                <a:lnTo>
                  <a:pt x="3271648" y="112103"/>
                </a:lnTo>
                <a:lnTo>
                  <a:pt x="3271671" y="110543"/>
                </a:lnTo>
                <a:lnTo>
                  <a:pt x="3267508" y="110543"/>
                </a:lnTo>
                <a:lnTo>
                  <a:pt x="3255447" y="100635"/>
                </a:lnTo>
                <a:close/>
              </a:path>
              <a:path w="3288208" h="188993">
                <a:moveTo>
                  <a:pt x="3174108" y="7577"/>
                </a:moveTo>
                <a:lnTo>
                  <a:pt x="3168974" y="9360"/>
                </a:lnTo>
                <a:lnTo>
                  <a:pt x="3166656" y="14486"/>
                </a:lnTo>
                <a:lnTo>
                  <a:pt x="3164172" y="19835"/>
                </a:lnTo>
                <a:lnTo>
                  <a:pt x="3165496" y="26521"/>
                </a:lnTo>
                <a:lnTo>
                  <a:pt x="3169305" y="29864"/>
                </a:lnTo>
                <a:lnTo>
                  <a:pt x="3241252" y="88972"/>
                </a:lnTo>
                <a:lnTo>
                  <a:pt x="3271979" y="89816"/>
                </a:lnTo>
                <a:lnTo>
                  <a:pt x="3271648" y="112103"/>
                </a:lnTo>
                <a:lnTo>
                  <a:pt x="3273942" y="112103"/>
                </a:lnTo>
                <a:lnTo>
                  <a:pt x="3288208" y="101405"/>
                </a:lnTo>
                <a:lnTo>
                  <a:pt x="3174108" y="7577"/>
                </a:lnTo>
                <a:close/>
              </a:path>
              <a:path w="3288208" h="188993">
                <a:moveTo>
                  <a:pt x="331" y="0"/>
                </a:moveTo>
                <a:lnTo>
                  <a:pt x="0" y="22286"/>
                </a:lnTo>
                <a:lnTo>
                  <a:pt x="3241217" y="111268"/>
                </a:lnTo>
                <a:lnTo>
                  <a:pt x="3255447" y="100635"/>
                </a:lnTo>
                <a:lnTo>
                  <a:pt x="3241252" y="88972"/>
                </a:lnTo>
                <a:lnTo>
                  <a:pt x="331" y="0"/>
                </a:lnTo>
                <a:close/>
              </a:path>
              <a:path w="3288208" h="188993">
                <a:moveTo>
                  <a:pt x="3267839" y="91376"/>
                </a:moveTo>
                <a:lnTo>
                  <a:pt x="3255447" y="100635"/>
                </a:lnTo>
                <a:lnTo>
                  <a:pt x="3267508" y="110543"/>
                </a:lnTo>
                <a:lnTo>
                  <a:pt x="3267839" y="91376"/>
                </a:lnTo>
                <a:close/>
              </a:path>
              <a:path w="3288208" h="188993">
                <a:moveTo>
                  <a:pt x="3271956" y="91376"/>
                </a:moveTo>
                <a:lnTo>
                  <a:pt x="3267839" y="91376"/>
                </a:lnTo>
                <a:lnTo>
                  <a:pt x="3267508" y="110543"/>
                </a:lnTo>
                <a:lnTo>
                  <a:pt x="3271671" y="110543"/>
                </a:lnTo>
                <a:lnTo>
                  <a:pt x="3271956" y="91376"/>
                </a:lnTo>
                <a:close/>
              </a:path>
              <a:path w="3288208" h="188993">
                <a:moveTo>
                  <a:pt x="3241252" y="88972"/>
                </a:moveTo>
                <a:lnTo>
                  <a:pt x="3255447" y="100635"/>
                </a:lnTo>
                <a:lnTo>
                  <a:pt x="3267839" y="91376"/>
                </a:lnTo>
                <a:lnTo>
                  <a:pt x="3271956" y="91376"/>
                </a:lnTo>
                <a:lnTo>
                  <a:pt x="3271979" y="89816"/>
                </a:lnTo>
                <a:lnTo>
                  <a:pt x="3241252" y="88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1962" y="2540369"/>
            <a:ext cx="633430" cy="329847"/>
          </a:xfrm>
          <a:custGeom>
            <a:avLst/>
            <a:gdLst/>
            <a:ahLst/>
            <a:cxnLst/>
            <a:rect l="l" t="t" r="r" b="b"/>
            <a:pathLst>
              <a:path w="633430" h="329847">
                <a:moveTo>
                  <a:pt x="0" y="329847"/>
                </a:moveTo>
                <a:lnTo>
                  <a:pt x="633430" y="0"/>
                </a:lnTo>
              </a:path>
            </a:pathLst>
          </a:custGeom>
          <a:ln w="151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41962" y="2869325"/>
            <a:ext cx="558081" cy="352134"/>
          </a:xfrm>
          <a:custGeom>
            <a:avLst/>
            <a:gdLst/>
            <a:ahLst/>
            <a:cxnLst/>
            <a:rect l="l" t="t" r="r" b="b"/>
            <a:pathLst>
              <a:path w="558081" h="352134">
                <a:moveTo>
                  <a:pt x="0" y="0"/>
                </a:moveTo>
                <a:lnTo>
                  <a:pt x="558081" y="352134"/>
                </a:lnTo>
              </a:path>
            </a:pathLst>
          </a:custGeom>
          <a:ln w="148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18784" y="2414225"/>
            <a:ext cx="1910559" cy="186764"/>
          </a:xfrm>
          <a:custGeom>
            <a:avLst/>
            <a:gdLst/>
            <a:ahLst/>
            <a:cxnLst/>
            <a:rect l="l" t="t" r="r" b="b"/>
            <a:pathLst>
              <a:path w="1910559" h="186764">
                <a:moveTo>
                  <a:pt x="1863241" y="110433"/>
                </a:moveTo>
                <a:lnTo>
                  <a:pt x="1784866" y="167152"/>
                </a:lnTo>
                <a:lnTo>
                  <a:pt x="1783376" y="173838"/>
                </a:lnTo>
                <a:lnTo>
                  <a:pt x="1785529" y="179187"/>
                </a:lnTo>
                <a:lnTo>
                  <a:pt x="1787681" y="184759"/>
                </a:lnTo>
                <a:lnTo>
                  <a:pt x="1792649" y="186764"/>
                </a:lnTo>
                <a:lnTo>
                  <a:pt x="1796789" y="183867"/>
                </a:lnTo>
                <a:lnTo>
                  <a:pt x="1896107" y="111880"/>
                </a:lnTo>
                <a:lnTo>
                  <a:pt x="1893833" y="111880"/>
                </a:lnTo>
                <a:lnTo>
                  <a:pt x="1863241" y="110433"/>
                </a:lnTo>
                <a:close/>
              </a:path>
              <a:path w="1910559" h="186764">
                <a:moveTo>
                  <a:pt x="1877746" y="99936"/>
                </a:moveTo>
                <a:lnTo>
                  <a:pt x="1863241" y="110433"/>
                </a:lnTo>
                <a:lnTo>
                  <a:pt x="1893833" y="111880"/>
                </a:lnTo>
                <a:lnTo>
                  <a:pt x="1893886" y="110097"/>
                </a:lnTo>
                <a:lnTo>
                  <a:pt x="1889693" y="110097"/>
                </a:lnTo>
                <a:lnTo>
                  <a:pt x="1877746" y="99936"/>
                </a:lnTo>
                <a:close/>
              </a:path>
              <a:path w="1910559" h="186764">
                <a:moveTo>
                  <a:pt x="1797452" y="5348"/>
                </a:moveTo>
                <a:lnTo>
                  <a:pt x="1792318" y="6908"/>
                </a:lnTo>
                <a:lnTo>
                  <a:pt x="1789834" y="12034"/>
                </a:lnTo>
                <a:lnTo>
                  <a:pt x="1787516" y="17383"/>
                </a:lnTo>
                <a:lnTo>
                  <a:pt x="1788675" y="24292"/>
                </a:lnTo>
                <a:lnTo>
                  <a:pt x="1792484" y="27412"/>
                </a:lnTo>
                <a:lnTo>
                  <a:pt x="1863884" y="88145"/>
                </a:lnTo>
                <a:lnTo>
                  <a:pt x="1894495" y="89593"/>
                </a:lnTo>
                <a:lnTo>
                  <a:pt x="1893833" y="111880"/>
                </a:lnTo>
                <a:lnTo>
                  <a:pt x="1896107" y="111880"/>
                </a:lnTo>
                <a:lnTo>
                  <a:pt x="1910559" y="101405"/>
                </a:lnTo>
                <a:lnTo>
                  <a:pt x="1801261" y="8691"/>
                </a:lnTo>
                <a:lnTo>
                  <a:pt x="1797452" y="5348"/>
                </a:lnTo>
                <a:close/>
              </a:path>
              <a:path w="1910559" h="186764">
                <a:moveTo>
                  <a:pt x="662" y="0"/>
                </a:moveTo>
                <a:lnTo>
                  <a:pt x="0" y="22286"/>
                </a:lnTo>
                <a:lnTo>
                  <a:pt x="1863241" y="110433"/>
                </a:lnTo>
                <a:lnTo>
                  <a:pt x="1877746" y="99936"/>
                </a:lnTo>
                <a:lnTo>
                  <a:pt x="1863884" y="88145"/>
                </a:lnTo>
                <a:lnTo>
                  <a:pt x="662" y="0"/>
                </a:lnTo>
                <a:close/>
              </a:path>
              <a:path w="1910559" h="186764">
                <a:moveTo>
                  <a:pt x="1890189" y="90930"/>
                </a:moveTo>
                <a:lnTo>
                  <a:pt x="1877746" y="99936"/>
                </a:lnTo>
                <a:lnTo>
                  <a:pt x="1889693" y="110097"/>
                </a:lnTo>
                <a:lnTo>
                  <a:pt x="1890189" y="90930"/>
                </a:lnTo>
                <a:close/>
              </a:path>
              <a:path w="1910559" h="186764">
                <a:moveTo>
                  <a:pt x="1894455" y="90930"/>
                </a:moveTo>
                <a:lnTo>
                  <a:pt x="1890189" y="90930"/>
                </a:lnTo>
                <a:lnTo>
                  <a:pt x="1889693" y="110097"/>
                </a:lnTo>
                <a:lnTo>
                  <a:pt x="1893886" y="110097"/>
                </a:lnTo>
                <a:lnTo>
                  <a:pt x="1894455" y="90930"/>
                </a:lnTo>
                <a:close/>
              </a:path>
              <a:path w="1910559" h="186764">
                <a:moveTo>
                  <a:pt x="1863884" y="88145"/>
                </a:moveTo>
                <a:lnTo>
                  <a:pt x="1877746" y="99936"/>
                </a:lnTo>
                <a:lnTo>
                  <a:pt x="1890189" y="90930"/>
                </a:lnTo>
                <a:lnTo>
                  <a:pt x="1894455" y="90930"/>
                </a:lnTo>
                <a:lnTo>
                  <a:pt x="1894495" y="89593"/>
                </a:lnTo>
                <a:lnTo>
                  <a:pt x="1863884" y="88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4745" y="3374348"/>
            <a:ext cx="1910559" cy="186764"/>
          </a:xfrm>
          <a:custGeom>
            <a:avLst/>
            <a:gdLst/>
            <a:ahLst/>
            <a:cxnLst/>
            <a:rect l="l" t="t" r="r" b="b"/>
            <a:pathLst>
              <a:path w="1910559" h="186764">
                <a:moveTo>
                  <a:pt x="1863241" y="110433"/>
                </a:moveTo>
                <a:lnTo>
                  <a:pt x="1784866" y="167152"/>
                </a:lnTo>
                <a:lnTo>
                  <a:pt x="1783376" y="173838"/>
                </a:lnTo>
                <a:lnTo>
                  <a:pt x="1785529" y="179187"/>
                </a:lnTo>
                <a:lnTo>
                  <a:pt x="1787681" y="184759"/>
                </a:lnTo>
                <a:lnTo>
                  <a:pt x="1792649" y="186764"/>
                </a:lnTo>
                <a:lnTo>
                  <a:pt x="1796789" y="183867"/>
                </a:lnTo>
                <a:lnTo>
                  <a:pt x="1896107" y="111880"/>
                </a:lnTo>
                <a:lnTo>
                  <a:pt x="1893833" y="111880"/>
                </a:lnTo>
                <a:lnTo>
                  <a:pt x="1863241" y="110433"/>
                </a:lnTo>
                <a:close/>
              </a:path>
              <a:path w="1910559" h="186764">
                <a:moveTo>
                  <a:pt x="1877746" y="99936"/>
                </a:moveTo>
                <a:lnTo>
                  <a:pt x="1863241" y="110433"/>
                </a:lnTo>
                <a:lnTo>
                  <a:pt x="1893833" y="111880"/>
                </a:lnTo>
                <a:lnTo>
                  <a:pt x="1893886" y="110097"/>
                </a:lnTo>
                <a:lnTo>
                  <a:pt x="1889693" y="110097"/>
                </a:lnTo>
                <a:lnTo>
                  <a:pt x="1877746" y="99936"/>
                </a:lnTo>
                <a:close/>
              </a:path>
              <a:path w="1910559" h="186764">
                <a:moveTo>
                  <a:pt x="1797452" y="5348"/>
                </a:moveTo>
                <a:lnTo>
                  <a:pt x="1792318" y="6908"/>
                </a:lnTo>
                <a:lnTo>
                  <a:pt x="1789834" y="12034"/>
                </a:lnTo>
                <a:lnTo>
                  <a:pt x="1787516" y="17383"/>
                </a:lnTo>
                <a:lnTo>
                  <a:pt x="1788675" y="24292"/>
                </a:lnTo>
                <a:lnTo>
                  <a:pt x="1792484" y="27412"/>
                </a:lnTo>
                <a:lnTo>
                  <a:pt x="1863884" y="88145"/>
                </a:lnTo>
                <a:lnTo>
                  <a:pt x="1894495" y="89593"/>
                </a:lnTo>
                <a:lnTo>
                  <a:pt x="1893833" y="111880"/>
                </a:lnTo>
                <a:lnTo>
                  <a:pt x="1896107" y="111880"/>
                </a:lnTo>
                <a:lnTo>
                  <a:pt x="1910559" y="101405"/>
                </a:lnTo>
                <a:lnTo>
                  <a:pt x="1801261" y="8691"/>
                </a:lnTo>
                <a:lnTo>
                  <a:pt x="1797452" y="5348"/>
                </a:lnTo>
                <a:close/>
              </a:path>
              <a:path w="1910559" h="186764">
                <a:moveTo>
                  <a:pt x="662" y="0"/>
                </a:moveTo>
                <a:lnTo>
                  <a:pt x="0" y="22286"/>
                </a:lnTo>
                <a:lnTo>
                  <a:pt x="1863241" y="110433"/>
                </a:lnTo>
                <a:lnTo>
                  <a:pt x="1877746" y="99936"/>
                </a:lnTo>
                <a:lnTo>
                  <a:pt x="1863884" y="88145"/>
                </a:lnTo>
                <a:lnTo>
                  <a:pt x="662" y="0"/>
                </a:lnTo>
                <a:close/>
              </a:path>
              <a:path w="1910559" h="186764">
                <a:moveTo>
                  <a:pt x="1890189" y="90930"/>
                </a:moveTo>
                <a:lnTo>
                  <a:pt x="1877746" y="99936"/>
                </a:lnTo>
                <a:lnTo>
                  <a:pt x="1889693" y="110097"/>
                </a:lnTo>
                <a:lnTo>
                  <a:pt x="1890189" y="90930"/>
                </a:lnTo>
                <a:close/>
              </a:path>
              <a:path w="1910559" h="186764">
                <a:moveTo>
                  <a:pt x="1894455" y="90930"/>
                </a:moveTo>
                <a:lnTo>
                  <a:pt x="1890189" y="90930"/>
                </a:lnTo>
                <a:lnTo>
                  <a:pt x="1889693" y="110097"/>
                </a:lnTo>
                <a:lnTo>
                  <a:pt x="1893886" y="110097"/>
                </a:lnTo>
                <a:lnTo>
                  <a:pt x="1894455" y="90930"/>
                </a:lnTo>
                <a:close/>
              </a:path>
              <a:path w="1910559" h="186764">
                <a:moveTo>
                  <a:pt x="1863884" y="88145"/>
                </a:moveTo>
                <a:lnTo>
                  <a:pt x="1877746" y="99936"/>
                </a:lnTo>
                <a:lnTo>
                  <a:pt x="1890189" y="90930"/>
                </a:lnTo>
                <a:lnTo>
                  <a:pt x="1894455" y="90930"/>
                </a:lnTo>
                <a:lnTo>
                  <a:pt x="1894495" y="89593"/>
                </a:lnTo>
                <a:lnTo>
                  <a:pt x="1863884" y="88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26209" y="2425368"/>
            <a:ext cx="794893" cy="112549"/>
          </a:xfrm>
          <a:custGeom>
            <a:avLst/>
            <a:gdLst/>
            <a:ahLst/>
            <a:cxnLst/>
            <a:rect l="l" t="t" r="r" b="b"/>
            <a:pathLst>
              <a:path w="794893" h="112549">
                <a:moveTo>
                  <a:pt x="0" y="112549"/>
                </a:moveTo>
                <a:lnTo>
                  <a:pt x="794893" y="0"/>
                </a:lnTo>
              </a:path>
            </a:pathLst>
          </a:custGeom>
          <a:ln w="15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26209" y="3233049"/>
            <a:ext cx="794893" cy="159351"/>
          </a:xfrm>
          <a:custGeom>
            <a:avLst/>
            <a:gdLst/>
            <a:ahLst/>
            <a:cxnLst/>
            <a:rect l="l" t="t" r="r" b="b"/>
            <a:pathLst>
              <a:path w="794893" h="159351">
                <a:moveTo>
                  <a:pt x="0" y="0"/>
                </a:moveTo>
                <a:lnTo>
                  <a:pt x="794893" y="159351"/>
                </a:lnTo>
              </a:path>
            </a:pathLst>
          </a:custGeom>
          <a:ln w="158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4597" y="2545876"/>
            <a:ext cx="1212850" cy="906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500"/>
              </a:lnSpc>
            </a:pPr>
            <a:r>
              <a:rPr sz="2450" spc="-325" dirty="0">
                <a:solidFill>
                  <a:prstClr val="black"/>
                </a:solidFill>
                <a:cs typeface="Calibri"/>
              </a:rPr>
              <a:t>24</a:t>
            </a:r>
            <a:r>
              <a:rPr sz="2450" spc="-160" dirty="0">
                <a:solidFill>
                  <a:prstClr val="black"/>
                </a:solidFill>
                <a:cs typeface="Calibri"/>
              </a:rPr>
              <a:t> </a:t>
            </a:r>
            <a:r>
              <a:rPr sz="2450" spc="-400" dirty="0">
                <a:solidFill>
                  <a:prstClr val="black"/>
                </a:solidFill>
                <a:cs typeface="Calibri"/>
              </a:rPr>
              <a:t>GH</a:t>
            </a:r>
            <a:r>
              <a:rPr sz="2450" spc="-140" dirty="0">
                <a:solidFill>
                  <a:prstClr val="black"/>
                </a:solidFill>
                <a:cs typeface="Calibri"/>
              </a:rPr>
              <a:t> </a:t>
            </a:r>
            <a:r>
              <a:rPr sz="2450" spc="-305" dirty="0">
                <a:solidFill>
                  <a:prstClr val="black"/>
                </a:solidFill>
                <a:cs typeface="Calibri"/>
              </a:rPr>
              <a:t>Diode</a:t>
            </a:r>
            <a:r>
              <a:rPr sz="2450" spc="-265" dirty="0">
                <a:solidFill>
                  <a:prstClr val="black"/>
                </a:solidFill>
                <a:cs typeface="Calibri"/>
              </a:rPr>
              <a:t> Trans</a:t>
            </a:r>
            <a:r>
              <a:rPr sz="2450" spc="-520" dirty="0">
                <a:solidFill>
                  <a:prstClr val="black"/>
                </a:solidFill>
                <a:cs typeface="Calibri"/>
              </a:rPr>
              <a:t>m</a:t>
            </a:r>
            <a:r>
              <a:rPr sz="2450" spc="-195" dirty="0">
                <a:solidFill>
                  <a:prstClr val="black"/>
                </a:solidFill>
                <a:cs typeface="Calibri"/>
              </a:rPr>
              <a:t>itt</a:t>
            </a:r>
            <a:r>
              <a:rPr sz="2450" spc="-330" dirty="0">
                <a:solidFill>
                  <a:prstClr val="black"/>
                </a:solidFill>
                <a:cs typeface="Calibri"/>
              </a:rPr>
              <a:t>e</a:t>
            </a:r>
            <a:r>
              <a:rPr sz="2450" spc="-225" dirty="0">
                <a:solidFill>
                  <a:prstClr val="black"/>
                </a:solidFill>
                <a:cs typeface="Calibri"/>
              </a:rPr>
              <a:t>r</a:t>
            </a:r>
            <a:endParaRPr sz="245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10" dirty="0">
                <a:solidFill>
                  <a:srgbClr val="888888"/>
                </a:solidFill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cs typeface="Calibri"/>
              </a:rPr>
              <a:t>ed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Ande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son;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alea</a:t>
            </a:r>
            <a:r>
              <a:rPr sz="1200" spc="-3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D;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p</a:t>
            </a:r>
            <a:r>
              <a:rPr sz="1200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et</a:t>
            </a:r>
            <a:r>
              <a:rPr sz="1200" dirty="0">
                <a:solidFill>
                  <a:srgbClr val="888888"/>
                </a:solidFill>
                <a:cs typeface="Calibri"/>
              </a:rPr>
              <a:t>ary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17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3574" y="4904953"/>
            <a:ext cx="1374775" cy="912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8300"/>
              </a:lnSpc>
            </a:pPr>
            <a:r>
              <a:rPr sz="2450" spc="-220" dirty="0">
                <a:solidFill>
                  <a:prstClr val="black"/>
                </a:solidFill>
                <a:cs typeface="Calibri"/>
              </a:rPr>
              <a:t>Fl</a:t>
            </a:r>
            <a:r>
              <a:rPr sz="2450" spc="-345" dirty="0">
                <a:solidFill>
                  <a:prstClr val="black"/>
                </a:solidFill>
                <a:cs typeface="Calibri"/>
              </a:rPr>
              <a:t>u</a:t>
            </a:r>
            <a:r>
              <a:rPr sz="2450" spc="-340" dirty="0">
                <a:solidFill>
                  <a:prstClr val="black"/>
                </a:solidFill>
                <a:cs typeface="Calibri"/>
              </a:rPr>
              <a:t>o</a:t>
            </a:r>
            <a:r>
              <a:rPr sz="2450" spc="-220" dirty="0">
                <a:solidFill>
                  <a:prstClr val="black"/>
                </a:solidFill>
                <a:cs typeface="Calibri"/>
              </a:rPr>
              <a:t>r</a:t>
            </a:r>
            <a:r>
              <a:rPr sz="2450" spc="-285" dirty="0">
                <a:solidFill>
                  <a:prstClr val="black"/>
                </a:solidFill>
                <a:cs typeface="Calibri"/>
              </a:rPr>
              <a:t>es</a:t>
            </a:r>
            <a:r>
              <a:rPr sz="2450" spc="-280" dirty="0">
                <a:solidFill>
                  <a:prstClr val="black"/>
                </a:solidFill>
                <a:cs typeface="Calibri"/>
              </a:rPr>
              <a:t>c</a:t>
            </a:r>
            <a:r>
              <a:rPr sz="2450" spc="-320" dirty="0">
                <a:solidFill>
                  <a:prstClr val="black"/>
                </a:solidFill>
                <a:cs typeface="Calibri"/>
              </a:rPr>
              <a:t>e</a:t>
            </a:r>
            <a:r>
              <a:rPr sz="2450" spc="-350" dirty="0">
                <a:solidFill>
                  <a:prstClr val="black"/>
                </a:solidFill>
                <a:cs typeface="Calibri"/>
              </a:rPr>
              <a:t>n</a:t>
            </a:r>
            <a:r>
              <a:rPr sz="2450" spc="-215" dirty="0">
                <a:solidFill>
                  <a:prstClr val="black"/>
                </a:solidFill>
                <a:cs typeface="Calibri"/>
              </a:rPr>
              <a:t>t</a:t>
            </a:r>
            <a:r>
              <a:rPr sz="2450" spc="-240" dirty="0">
                <a:solidFill>
                  <a:prstClr val="black"/>
                </a:solidFill>
                <a:cs typeface="Calibri"/>
              </a:rPr>
              <a:t> La</a:t>
            </a:r>
            <a:r>
              <a:rPr sz="2450" spc="-525" dirty="0">
                <a:solidFill>
                  <a:prstClr val="black"/>
                </a:solidFill>
                <a:cs typeface="Calibri"/>
              </a:rPr>
              <a:t>m</a:t>
            </a:r>
            <a:r>
              <a:rPr sz="2450" spc="-345" dirty="0">
                <a:solidFill>
                  <a:prstClr val="black"/>
                </a:solidFill>
                <a:cs typeface="Calibri"/>
              </a:rPr>
              <a:t>p</a:t>
            </a:r>
            <a:r>
              <a:rPr sz="2450" spc="-250" dirty="0">
                <a:solidFill>
                  <a:prstClr val="black"/>
                </a:solidFill>
                <a:cs typeface="Calibri"/>
              </a:rPr>
              <a:t>s</a:t>
            </a:r>
            <a:r>
              <a:rPr sz="2450" spc="-145" dirty="0">
                <a:solidFill>
                  <a:prstClr val="black"/>
                </a:solidFill>
                <a:cs typeface="Calibri"/>
              </a:rPr>
              <a:t> </a:t>
            </a:r>
            <a:r>
              <a:rPr sz="2450" spc="-270" dirty="0">
                <a:solidFill>
                  <a:prstClr val="black"/>
                </a:solidFill>
                <a:cs typeface="Calibri"/>
              </a:rPr>
              <a:t>1.5</a:t>
            </a:r>
            <a:r>
              <a:rPr sz="2450" spc="-150" dirty="0">
                <a:solidFill>
                  <a:prstClr val="black"/>
                </a:solidFill>
                <a:cs typeface="Calibri"/>
              </a:rPr>
              <a:t> </a:t>
            </a:r>
            <a:r>
              <a:rPr sz="2450" spc="-345" dirty="0">
                <a:solidFill>
                  <a:prstClr val="black"/>
                </a:solidFill>
                <a:cs typeface="Calibri"/>
              </a:rPr>
              <a:t>d</a:t>
            </a:r>
            <a:r>
              <a:rPr sz="2450" spc="-150" dirty="0">
                <a:solidFill>
                  <a:prstClr val="black"/>
                </a:solidFill>
                <a:cs typeface="Calibri"/>
              </a:rPr>
              <a:t>i</a:t>
            </a:r>
            <a:r>
              <a:rPr sz="2450" spc="-300" dirty="0">
                <a:solidFill>
                  <a:prstClr val="black"/>
                </a:solidFill>
                <a:cs typeface="Calibri"/>
              </a:rPr>
              <a:t>a</a:t>
            </a:r>
            <a:r>
              <a:rPr sz="2450" spc="-165" dirty="0">
                <a:solidFill>
                  <a:prstClr val="black"/>
                </a:solidFill>
                <a:cs typeface="Calibri"/>
              </a:rPr>
              <a:t>.</a:t>
            </a:r>
            <a:endParaRPr sz="245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09394" y="2486745"/>
          <a:ext cx="616041" cy="716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812"/>
                <a:gridCol w="431229"/>
              </a:tblGrid>
              <a:tr h="264769">
                <a:tc rowSpan="3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5038">
                      <a:solidFill>
                        <a:srgbClr val="385D89"/>
                      </a:solidFill>
                      <a:prstDash val="solid"/>
                    </a:lnL>
                    <a:lnR w="35038">
                      <a:solidFill>
                        <a:srgbClr val="385D89"/>
                      </a:solidFill>
                      <a:prstDash val="solid"/>
                    </a:lnR>
                    <a:lnT w="35038">
                      <a:solidFill>
                        <a:srgbClr val="385D89"/>
                      </a:solidFill>
                      <a:prstDash val="solid"/>
                    </a:lnT>
                    <a:lnB w="35038">
                      <a:solidFill>
                        <a:srgbClr val="385D89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5038">
                      <a:solidFill>
                        <a:srgbClr val="385D89"/>
                      </a:solidFill>
                      <a:prstDash val="solid"/>
                    </a:lnL>
                    <a:lnR w="53655">
                      <a:solidFill>
                        <a:srgbClr val="497DBA"/>
                      </a:solidFill>
                      <a:prstDash val="solid"/>
                    </a:lnR>
                    <a:lnB w="44306">
                      <a:solidFill>
                        <a:srgbClr val="385D89"/>
                      </a:solidFill>
                      <a:prstDash val="solid"/>
                    </a:lnB>
                  </a:tcPr>
                </a:tc>
              </a:tr>
              <a:tr h="192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5038">
                      <a:solidFill>
                        <a:srgbClr val="385D89"/>
                      </a:solidFill>
                      <a:prstDash val="solid"/>
                    </a:lnL>
                    <a:lnR w="35038">
                      <a:solidFill>
                        <a:srgbClr val="385D89"/>
                      </a:solidFill>
                      <a:prstDash val="solid"/>
                    </a:lnR>
                    <a:lnT w="35038">
                      <a:solidFill>
                        <a:srgbClr val="385D89"/>
                      </a:solidFill>
                      <a:prstDash val="solid"/>
                    </a:lnT>
                    <a:lnB w="35038">
                      <a:solidFill>
                        <a:srgbClr val="385D89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44306">
                      <a:solidFill>
                        <a:srgbClr val="385D89"/>
                      </a:solidFill>
                      <a:prstDash val="solid"/>
                    </a:lnL>
                    <a:lnR w="53655">
                      <a:solidFill>
                        <a:srgbClr val="497DBA"/>
                      </a:solidFill>
                      <a:prstDash val="solid"/>
                    </a:lnR>
                    <a:lnT w="44306">
                      <a:solidFill>
                        <a:srgbClr val="385D89"/>
                      </a:solidFill>
                      <a:prstDash val="solid"/>
                    </a:lnT>
                    <a:lnB w="44306">
                      <a:solidFill>
                        <a:srgbClr val="385D89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</a:tr>
              <a:tr h="259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5038">
                      <a:solidFill>
                        <a:srgbClr val="385D89"/>
                      </a:solidFill>
                      <a:prstDash val="solid"/>
                    </a:lnL>
                    <a:lnR w="35038">
                      <a:solidFill>
                        <a:srgbClr val="385D89"/>
                      </a:solidFill>
                      <a:prstDash val="solid"/>
                    </a:lnR>
                    <a:lnT w="35038">
                      <a:solidFill>
                        <a:srgbClr val="385D89"/>
                      </a:solidFill>
                      <a:prstDash val="solid"/>
                    </a:lnT>
                    <a:lnB w="35038">
                      <a:solidFill>
                        <a:srgbClr val="385D89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5038">
                      <a:solidFill>
                        <a:srgbClr val="385D89"/>
                      </a:solidFill>
                      <a:prstDash val="solid"/>
                    </a:lnL>
                    <a:lnR w="53655">
                      <a:solidFill>
                        <a:srgbClr val="497DBA"/>
                      </a:solidFill>
                      <a:prstDash val="solid"/>
                    </a:lnR>
                    <a:lnT w="44306">
                      <a:solidFill>
                        <a:srgbClr val="385D8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45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5986" y="3214273"/>
            <a:ext cx="2198317" cy="2330401"/>
          </a:xfrm>
          <a:custGeom>
            <a:avLst/>
            <a:gdLst/>
            <a:ahLst/>
            <a:cxnLst/>
            <a:rect l="l" t="t" r="r" b="b"/>
            <a:pathLst>
              <a:path w="2198317" h="2330401">
                <a:moveTo>
                  <a:pt x="1857692" y="0"/>
                </a:moveTo>
                <a:lnTo>
                  <a:pt x="340624" y="0"/>
                </a:lnTo>
                <a:lnTo>
                  <a:pt x="312688" y="1287"/>
                </a:lnTo>
                <a:lnTo>
                  <a:pt x="258768" y="11288"/>
                </a:lnTo>
                <a:lnTo>
                  <a:pt x="208037" y="30523"/>
                </a:lnTo>
                <a:lnTo>
                  <a:pt x="161197" y="58192"/>
                </a:lnTo>
                <a:lnTo>
                  <a:pt x="118949" y="93497"/>
                </a:lnTo>
                <a:lnTo>
                  <a:pt x="81994" y="135637"/>
                </a:lnTo>
                <a:lnTo>
                  <a:pt x="51033" y="183812"/>
                </a:lnTo>
                <a:lnTo>
                  <a:pt x="26767" y="237224"/>
                </a:lnTo>
                <a:lnTo>
                  <a:pt x="9899" y="295072"/>
                </a:lnTo>
                <a:lnTo>
                  <a:pt x="1129" y="356556"/>
                </a:lnTo>
                <a:lnTo>
                  <a:pt x="0" y="388412"/>
                </a:lnTo>
                <a:lnTo>
                  <a:pt x="0" y="1941989"/>
                </a:lnTo>
                <a:lnTo>
                  <a:pt x="4458" y="2004992"/>
                </a:lnTo>
                <a:lnTo>
                  <a:pt x="17365" y="2064758"/>
                </a:lnTo>
                <a:lnTo>
                  <a:pt x="38019" y="2120487"/>
                </a:lnTo>
                <a:lnTo>
                  <a:pt x="65720" y="2171381"/>
                </a:lnTo>
                <a:lnTo>
                  <a:pt x="99766" y="2216638"/>
                </a:lnTo>
                <a:lnTo>
                  <a:pt x="139455" y="2255460"/>
                </a:lnTo>
                <a:lnTo>
                  <a:pt x="184087" y="2287047"/>
                </a:lnTo>
                <a:lnTo>
                  <a:pt x="232960" y="2310600"/>
                </a:lnTo>
                <a:lnTo>
                  <a:pt x="285373" y="2325318"/>
                </a:lnTo>
                <a:lnTo>
                  <a:pt x="340624" y="2330401"/>
                </a:lnTo>
                <a:lnTo>
                  <a:pt x="1857692" y="2330401"/>
                </a:lnTo>
                <a:lnTo>
                  <a:pt x="1912944" y="2325318"/>
                </a:lnTo>
                <a:lnTo>
                  <a:pt x="1965356" y="2310600"/>
                </a:lnTo>
                <a:lnTo>
                  <a:pt x="2014229" y="2287047"/>
                </a:lnTo>
                <a:lnTo>
                  <a:pt x="2058861" y="2255460"/>
                </a:lnTo>
                <a:lnTo>
                  <a:pt x="2098551" y="2216638"/>
                </a:lnTo>
                <a:lnTo>
                  <a:pt x="2132597" y="2171381"/>
                </a:lnTo>
                <a:lnTo>
                  <a:pt x="2160297" y="2120487"/>
                </a:lnTo>
                <a:lnTo>
                  <a:pt x="2180952" y="2064758"/>
                </a:lnTo>
                <a:lnTo>
                  <a:pt x="2193859" y="2004992"/>
                </a:lnTo>
                <a:lnTo>
                  <a:pt x="2198317" y="1941989"/>
                </a:lnTo>
                <a:lnTo>
                  <a:pt x="2198317" y="388412"/>
                </a:lnTo>
                <a:lnTo>
                  <a:pt x="2193859" y="325409"/>
                </a:lnTo>
                <a:lnTo>
                  <a:pt x="2180952" y="265643"/>
                </a:lnTo>
                <a:lnTo>
                  <a:pt x="2160297" y="209914"/>
                </a:lnTo>
                <a:lnTo>
                  <a:pt x="2132597" y="159020"/>
                </a:lnTo>
                <a:lnTo>
                  <a:pt x="2098551" y="113762"/>
                </a:lnTo>
                <a:lnTo>
                  <a:pt x="2058861" y="74940"/>
                </a:lnTo>
                <a:lnTo>
                  <a:pt x="2014229" y="43353"/>
                </a:lnTo>
                <a:lnTo>
                  <a:pt x="1965356" y="19801"/>
                </a:lnTo>
                <a:lnTo>
                  <a:pt x="1912944" y="5083"/>
                </a:lnTo>
                <a:lnTo>
                  <a:pt x="18576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986" y="3214273"/>
            <a:ext cx="2198317" cy="2330401"/>
          </a:xfrm>
          <a:custGeom>
            <a:avLst/>
            <a:gdLst/>
            <a:ahLst/>
            <a:cxnLst/>
            <a:rect l="l" t="t" r="r" b="b"/>
            <a:pathLst>
              <a:path w="2198317" h="2330401">
                <a:moveTo>
                  <a:pt x="0" y="388412"/>
                </a:moveTo>
                <a:lnTo>
                  <a:pt x="4458" y="325409"/>
                </a:lnTo>
                <a:lnTo>
                  <a:pt x="17365" y="265643"/>
                </a:lnTo>
                <a:lnTo>
                  <a:pt x="38019" y="209914"/>
                </a:lnTo>
                <a:lnTo>
                  <a:pt x="65720" y="159020"/>
                </a:lnTo>
                <a:lnTo>
                  <a:pt x="99766" y="113762"/>
                </a:lnTo>
                <a:lnTo>
                  <a:pt x="139455" y="74940"/>
                </a:lnTo>
                <a:lnTo>
                  <a:pt x="184087" y="43353"/>
                </a:lnTo>
                <a:lnTo>
                  <a:pt x="232960" y="19801"/>
                </a:lnTo>
                <a:lnTo>
                  <a:pt x="285373" y="5083"/>
                </a:lnTo>
                <a:lnTo>
                  <a:pt x="340624" y="0"/>
                </a:lnTo>
                <a:lnTo>
                  <a:pt x="1857692" y="0"/>
                </a:lnTo>
                <a:lnTo>
                  <a:pt x="1912944" y="5083"/>
                </a:lnTo>
                <a:lnTo>
                  <a:pt x="1965356" y="19801"/>
                </a:lnTo>
                <a:lnTo>
                  <a:pt x="2014229" y="43353"/>
                </a:lnTo>
                <a:lnTo>
                  <a:pt x="2058861" y="74940"/>
                </a:lnTo>
                <a:lnTo>
                  <a:pt x="2098551" y="113762"/>
                </a:lnTo>
                <a:lnTo>
                  <a:pt x="2132597" y="159020"/>
                </a:lnTo>
                <a:lnTo>
                  <a:pt x="2160297" y="209914"/>
                </a:lnTo>
                <a:lnTo>
                  <a:pt x="2180952" y="265643"/>
                </a:lnTo>
                <a:lnTo>
                  <a:pt x="2193859" y="325409"/>
                </a:lnTo>
                <a:lnTo>
                  <a:pt x="2198317" y="388412"/>
                </a:lnTo>
                <a:lnTo>
                  <a:pt x="2198317" y="1941989"/>
                </a:lnTo>
                <a:lnTo>
                  <a:pt x="2193859" y="2004992"/>
                </a:lnTo>
                <a:lnTo>
                  <a:pt x="2180952" y="2064758"/>
                </a:lnTo>
                <a:lnTo>
                  <a:pt x="2160297" y="2120487"/>
                </a:lnTo>
                <a:lnTo>
                  <a:pt x="2132597" y="2171381"/>
                </a:lnTo>
                <a:lnTo>
                  <a:pt x="2098551" y="2216638"/>
                </a:lnTo>
                <a:lnTo>
                  <a:pt x="2058861" y="2255460"/>
                </a:lnTo>
                <a:lnTo>
                  <a:pt x="2014229" y="2287047"/>
                </a:lnTo>
                <a:lnTo>
                  <a:pt x="1965356" y="2310600"/>
                </a:lnTo>
                <a:lnTo>
                  <a:pt x="1912944" y="2325318"/>
                </a:lnTo>
                <a:lnTo>
                  <a:pt x="1857692" y="2330401"/>
                </a:lnTo>
                <a:lnTo>
                  <a:pt x="340624" y="2330401"/>
                </a:lnTo>
                <a:lnTo>
                  <a:pt x="285373" y="2325318"/>
                </a:lnTo>
                <a:lnTo>
                  <a:pt x="232960" y="2310600"/>
                </a:lnTo>
                <a:lnTo>
                  <a:pt x="184087" y="2287047"/>
                </a:lnTo>
                <a:lnTo>
                  <a:pt x="139455" y="2255460"/>
                </a:lnTo>
                <a:lnTo>
                  <a:pt x="99766" y="2216638"/>
                </a:lnTo>
                <a:lnTo>
                  <a:pt x="65720" y="2171381"/>
                </a:lnTo>
                <a:lnTo>
                  <a:pt x="38019" y="2120487"/>
                </a:lnTo>
                <a:lnTo>
                  <a:pt x="17365" y="2064758"/>
                </a:lnTo>
                <a:lnTo>
                  <a:pt x="4458" y="2004992"/>
                </a:lnTo>
                <a:lnTo>
                  <a:pt x="0" y="1941989"/>
                </a:lnTo>
                <a:lnTo>
                  <a:pt x="0" y="388412"/>
                </a:lnTo>
                <a:close/>
              </a:path>
            </a:pathLst>
          </a:custGeom>
          <a:ln w="34583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2395" y="3727805"/>
            <a:ext cx="471340" cy="1233707"/>
          </a:xfrm>
          <a:custGeom>
            <a:avLst/>
            <a:gdLst/>
            <a:ahLst/>
            <a:cxnLst/>
            <a:rect l="l" t="t" r="r" b="b"/>
            <a:pathLst>
              <a:path w="471340" h="1233707">
                <a:moveTo>
                  <a:pt x="392783" y="0"/>
                </a:moveTo>
                <a:lnTo>
                  <a:pt x="73360" y="192"/>
                </a:lnTo>
                <a:lnTo>
                  <a:pt x="36124" y="14149"/>
                </a:lnTo>
                <a:lnTo>
                  <a:pt x="9911" y="45925"/>
                </a:lnTo>
                <a:lnTo>
                  <a:pt x="0" y="89505"/>
                </a:lnTo>
                <a:lnTo>
                  <a:pt x="172" y="1150115"/>
                </a:lnTo>
                <a:lnTo>
                  <a:pt x="12438" y="1192533"/>
                </a:lnTo>
                <a:lnTo>
                  <a:pt x="40324" y="1222408"/>
                </a:lnTo>
                <a:lnTo>
                  <a:pt x="78556" y="1233707"/>
                </a:lnTo>
                <a:lnTo>
                  <a:pt x="398036" y="1233511"/>
                </a:lnTo>
                <a:lnTo>
                  <a:pt x="435245" y="1219514"/>
                </a:lnTo>
                <a:lnTo>
                  <a:pt x="461438" y="1187709"/>
                </a:lnTo>
                <a:lnTo>
                  <a:pt x="471340" y="1144130"/>
                </a:lnTo>
                <a:lnTo>
                  <a:pt x="471171" y="83584"/>
                </a:lnTo>
                <a:lnTo>
                  <a:pt x="458921" y="41157"/>
                </a:lnTo>
                <a:lnTo>
                  <a:pt x="431031" y="11291"/>
                </a:lnTo>
                <a:lnTo>
                  <a:pt x="39278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2395" y="3727805"/>
            <a:ext cx="471340" cy="1233707"/>
          </a:xfrm>
          <a:custGeom>
            <a:avLst/>
            <a:gdLst/>
            <a:ahLst/>
            <a:cxnLst/>
            <a:rect l="l" t="t" r="r" b="b"/>
            <a:pathLst>
              <a:path w="471340" h="1233707">
                <a:moveTo>
                  <a:pt x="0" y="89505"/>
                </a:moveTo>
                <a:lnTo>
                  <a:pt x="9911" y="45925"/>
                </a:lnTo>
                <a:lnTo>
                  <a:pt x="36124" y="14149"/>
                </a:lnTo>
                <a:lnTo>
                  <a:pt x="73360" y="192"/>
                </a:lnTo>
                <a:lnTo>
                  <a:pt x="392783" y="0"/>
                </a:lnTo>
                <a:lnTo>
                  <a:pt x="406358" y="1328"/>
                </a:lnTo>
                <a:lnTo>
                  <a:pt x="441739" y="19480"/>
                </a:lnTo>
                <a:lnTo>
                  <a:pt x="465003" y="54201"/>
                </a:lnTo>
                <a:lnTo>
                  <a:pt x="471340" y="1144130"/>
                </a:lnTo>
                <a:lnTo>
                  <a:pt x="470175" y="1159592"/>
                </a:lnTo>
                <a:lnTo>
                  <a:pt x="454256" y="1199917"/>
                </a:lnTo>
                <a:lnTo>
                  <a:pt x="423806" y="1226457"/>
                </a:lnTo>
                <a:lnTo>
                  <a:pt x="78556" y="1233707"/>
                </a:lnTo>
                <a:lnTo>
                  <a:pt x="64988" y="1232377"/>
                </a:lnTo>
                <a:lnTo>
                  <a:pt x="29619" y="1214216"/>
                </a:lnTo>
                <a:lnTo>
                  <a:pt x="6354" y="1179489"/>
                </a:lnTo>
                <a:lnTo>
                  <a:pt x="0" y="89505"/>
                </a:lnTo>
                <a:close/>
              </a:path>
            </a:pathLst>
          </a:custGeom>
          <a:ln w="3302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3736" y="3797363"/>
            <a:ext cx="459891" cy="1164149"/>
          </a:xfrm>
          <a:custGeom>
            <a:avLst/>
            <a:gdLst/>
            <a:ahLst/>
            <a:cxnLst/>
            <a:rect l="l" t="t" r="r" b="b"/>
            <a:pathLst>
              <a:path w="459891" h="1164149">
                <a:moveTo>
                  <a:pt x="459891" y="0"/>
                </a:moveTo>
                <a:lnTo>
                  <a:pt x="0" y="131102"/>
                </a:lnTo>
                <a:lnTo>
                  <a:pt x="0" y="1033046"/>
                </a:lnTo>
                <a:lnTo>
                  <a:pt x="459891" y="1164149"/>
                </a:lnTo>
                <a:lnTo>
                  <a:pt x="4598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3736" y="3797363"/>
            <a:ext cx="459891" cy="1164149"/>
          </a:xfrm>
          <a:custGeom>
            <a:avLst/>
            <a:gdLst/>
            <a:ahLst/>
            <a:cxnLst/>
            <a:rect l="l" t="t" r="r" b="b"/>
            <a:pathLst>
              <a:path w="459891" h="1164149">
                <a:moveTo>
                  <a:pt x="459891" y="1164149"/>
                </a:moveTo>
                <a:lnTo>
                  <a:pt x="0" y="1033046"/>
                </a:lnTo>
                <a:lnTo>
                  <a:pt x="0" y="131102"/>
                </a:lnTo>
                <a:lnTo>
                  <a:pt x="459891" y="0"/>
                </a:lnTo>
                <a:lnTo>
                  <a:pt x="459891" y="1164149"/>
                </a:lnTo>
                <a:close/>
              </a:path>
            </a:pathLst>
          </a:custGeom>
          <a:ln w="3305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58693" y="3786483"/>
            <a:ext cx="849176" cy="1233780"/>
          </a:xfrm>
          <a:custGeom>
            <a:avLst/>
            <a:gdLst/>
            <a:ahLst/>
            <a:cxnLst/>
            <a:rect l="l" t="t" r="r" b="b"/>
            <a:pathLst>
              <a:path w="849176" h="1233780">
                <a:moveTo>
                  <a:pt x="424588" y="0"/>
                </a:moveTo>
                <a:lnTo>
                  <a:pt x="355702" y="8073"/>
                </a:lnTo>
                <a:lnTo>
                  <a:pt x="290361" y="31448"/>
                </a:lnTo>
                <a:lnTo>
                  <a:pt x="229437" y="68855"/>
                </a:lnTo>
                <a:lnTo>
                  <a:pt x="173804" y="119022"/>
                </a:lnTo>
                <a:lnTo>
                  <a:pt x="148244" y="148494"/>
                </a:lnTo>
                <a:lnTo>
                  <a:pt x="124335" y="180681"/>
                </a:lnTo>
                <a:lnTo>
                  <a:pt x="102184" y="215422"/>
                </a:lnTo>
                <a:lnTo>
                  <a:pt x="81902" y="252560"/>
                </a:lnTo>
                <a:lnTo>
                  <a:pt x="63597" y="291936"/>
                </a:lnTo>
                <a:lnTo>
                  <a:pt x="47379" y="333391"/>
                </a:lnTo>
                <a:lnTo>
                  <a:pt x="33357" y="376766"/>
                </a:lnTo>
                <a:lnTo>
                  <a:pt x="21639" y="421903"/>
                </a:lnTo>
                <a:lnTo>
                  <a:pt x="12336" y="468642"/>
                </a:lnTo>
                <a:lnTo>
                  <a:pt x="5555" y="516826"/>
                </a:lnTo>
                <a:lnTo>
                  <a:pt x="1407" y="566294"/>
                </a:lnTo>
                <a:lnTo>
                  <a:pt x="0" y="616890"/>
                </a:lnTo>
                <a:lnTo>
                  <a:pt x="1407" y="667485"/>
                </a:lnTo>
                <a:lnTo>
                  <a:pt x="5555" y="716954"/>
                </a:lnTo>
                <a:lnTo>
                  <a:pt x="12336" y="765137"/>
                </a:lnTo>
                <a:lnTo>
                  <a:pt x="21639" y="811877"/>
                </a:lnTo>
                <a:lnTo>
                  <a:pt x="33357" y="857013"/>
                </a:lnTo>
                <a:lnTo>
                  <a:pt x="47379" y="900388"/>
                </a:lnTo>
                <a:lnTo>
                  <a:pt x="63597" y="941843"/>
                </a:lnTo>
                <a:lnTo>
                  <a:pt x="81902" y="981219"/>
                </a:lnTo>
                <a:lnTo>
                  <a:pt x="102184" y="1018357"/>
                </a:lnTo>
                <a:lnTo>
                  <a:pt x="124335" y="1053099"/>
                </a:lnTo>
                <a:lnTo>
                  <a:pt x="148244" y="1085285"/>
                </a:lnTo>
                <a:lnTo>
                  <a:pt x="173804" y="1114757"/>
                </a:lnTo>
                <a:lnTo>
                  <a:pt x="229437" y="1164925"/>
                </a:lnTo>
                <a:lnTo>
                  <a:pt x="290361" y="1202331"/>
                </a:lnTo>
                <a:lnTo>
                  <a:pt x="355702" y="1225706"/>
                </a:lnTo>
                <a:lnTo>
                  <a:pt x="424588" y="1233780"/>
                </a:lnTo>
                <a:lnTo>
                  <a:pt x="459419" y="1231735"/>
                </a:lnTo>
                <a:lnTo>
                  <a:pt x="526642" y="1215852"/>
                </a:lnTo>
                <a:lnTo>
                  <a:pt x="589883" y="1185302"/>
                </a:lnTo>
                <a:lnTo>
                  <a:pt x="648271" y="1141357"/>
                </a:lnTo>
                <a:lnTo>
                  <a:pt x="700931" y="1085285"/>
                </a:lnTo>
                <a:lnTo>
                  <a:pt x="724841" y="1053099"/>
                </a:lnTo>
                <a:lnTo>
                  <a:pt x="746991" y="1018357"/>
                </a:lnTo>
                <a:lnTo>
                  <a:pt x="767273" y="981219"/>
                </a:lnTo>
                <a:lnTo>
                  <a:pt x="785578" y="941843"/>
                </a:lnTo>
                <a:lnTo>
                  <a:pt x="801796" y="900388"/>
                </a:lnTo>
                <a:lnTo>
                  <a:pt x="815819" y="857013"/>
                </a:lnTo>
                <a:lnTo>
                  <a:pt x="827536" y="811877"/>
                </a:lnTo>
                <a:lnTo>
                  <a:pt x="836840" y="765137"/>
                </a:lnTo>
                <a:lnTo>
                  <a:pt x="843621" y="716954"/>
                </a:lnTo>
                <a:lnTo>
                  <a:pt x="847769" y="667485"/>
                </a:lnTo>
                <a:lnTo>
                  <a:pt x="849176" y="616890"/>
                </a:lnTo>
                <a:lnTo>
                  <a:pt x="847769" y="566294"/>
                </a:lnTo>
                <a:lnTo>
                  <a:pt x="843621" y="516826"/>
                </a:lnTo>
                <a:lnTo>
                  <a:pt x="836840" y="468642"/>
                </a:lnTo>
                <a:lnTo>
                  <a:pt x="827536" y="421903"/>
                </a:lnTo>
                <a:lnTo>
                  <a:pt x="815819" y="376766"/>
                </a:lnTo>
                <a:lnTo>
                  <a:pt x="801796" y="333391"/>
                </a:lnTo>
                <a:lnTo>
                  <a:pt x="785578" y="291936"/>
                </a:lnTo>
                <a:lnTo>
                  <a:pt x="767273" y="252560"/>
                </a:lnTo>
                <a:lnTo>
                  <a:pt x="746991" y="215422"/>
                </a:lnTo>
                <a:lnTo>
                  <a:pt x="724841" y="180681"/>
                </a:lnTo>
                <a:lnTo>
                  <a:pt x="700931" y="148494"/>
                </a:lnTo>
                <a:lnTo>
                  <a:pt x="675372" y="119022"/>
                </a:lnTo>
                <a:lnTo>
                  <a:pt x="619739" y="68855"/>
                </a:lnTo>
                <a:lnTo>
                  <a:pt x="558815" y="31448"/>
                </a:lnTo>
                <a:lnTo>
                  <a:pt x="493474" y="8073"/>
                </a:lnTo>
                <a:lnTo>
                  <a:pt x="424588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8693" y="3786483"/>
            <a:ext cx="849176" cy="1233780"/>
          </a:xfrm>
          <a:custGeom>
            <a:avLst/>
            <a:gdLst/>
            <a:ahLst/>
            <a:cxnLst/>
            <a:rect l="l" t="t" r="r" b="b"/>
            <a:pathLst>
              <a:path w="849176" h="1233780">
                <a:moveTo>
                  <a:pt x="0" y="616890"/>
                </a:moveTo>
                <a:lnTo>
                  <a:pt x="1407" y="566294"/>
                </a:lnTo>
                <a:lnTo>
                  <a:pt x="5555" y="516826"/>
                </a:lnTo>
                <a:lnTo>
                  <a:pt x="12336" y="468642"/>
                </a:lnTo>
                <a:lnTo>
                  <a:pt x="21639" y="421903"/>
                </a:lnTo>
                <a:lnTo>
                  <a:pt x="33357" y="376766"/>
                </a:lnTo>
                <a:lnTo>
                  <a:pt x="47379" y="333391"/>
                </a:lnTo>
                <a:lnTo>
                  <a:pt x="63597" y="291936"/>
                </a:lnTo>
                <a:lnTo>
                  <a:pt x="81902" y="252560"/>
                </a:lnTo>
                <a:lnTo>
                  <a:pt x="102184" y="215422"/>
                </a:lnTo>
                <a:lnTo>
                  <a:pt x="124335" y="180681"/>
                </a:lnTo>
                <a:lnTo>
                  <a:pt x="148244" y="148494"/>
                </a:lnTo>
                <a:lnTo>
                  <a:pt x="173804" y="119022"/>
                </a:lnTo>
                <a:lnTo>
                  <a:pt x="229437" y="68855"/>
                </a:lnTo>
                <a:lnTo>
                  <a:pt x="290361" y="31448"/>
                </a:lnTo>
                <a:lnTo>
                  <a:pt x="355702" y="8073"/>
                </a:lnTo>
                <a:lnTo>
                  <a:pt x="424588" y="0"/>
                </a:lnTo>
                <a:lnTo>
                  <a:pt x="459419" y="2044"/>
                </a:lnTo>
                <a:lnTo>
                  <a:pt x="526642" y="17928"/>
                </a:lnTo>
                <a:lnTo>
                  <a:pt x="589883" y="48477"/>
                </a:lnTo>
                <a:lnTo>
                  <a:pt x="648271" y="92423"/>
                </a:lnTo>
                <a:lnTo>
                  <a:pt x="700931" y="148494"/>
                </a:lnTo>
                <a:lnTo>
                  <a:pt x="724841" y="180681"/>
                </a:lnTo>
                <a:lnTo>
                  <a:pt x="746991" y="215422"/>
                </a:lnTo>
                <a:lnTo>
                  <a:pt x="767273" y="252560"/>
                </a:lnTo>
                <a:lnTo>
                  <a:pt x="785578" y="291936"/>
                </a:lnTo>
                <a:lnTo>
                  <a:pt x="801796" y="333391"/>
                </a:lnTo>
                <a:lnTo>
                  <a:pt x="815819" y="376766"/>
                </a:lnTo>
                <a:lnTo>
                  <a:pt x="827536" y="421903"/>
                </a:lnTo>
                <a:lnTo>
                  <a:pt x="836840" y="468642"/>
                </a:lnTo>
                <a:lnTo>
                  <a:pt x="843621" y="516826"/>
                </a:lnTo>
                <a:lnTo>
                  <a:pt x="847769" y="566294"/>
                </a:lnTo>
                <a:lnTo>
                  <a:pt x="849176" y="616890"/>
                </a:lnTo>
                <a:lnTo>
                  <a:pt x="847769" y="667485"/>
                </a:lnTo>
                <a:lnTo>
                  <a:pt x="843621" y="716954"/>
                </a:lnTo>
                <a:lnTo>
                  <a:pt x="836840" y="765137"/>
                </a:lnTo>
                <a:lnTo>
                  <a:pt x="827536" y="811877"/>
                </a:lnTo>
                <a:lnTo>
                  <a:pt x="815819" y="857013"/>
                </a:lnTo>
                <a:lnTo>
                  <a:pt x="801796" y="900388"/>
                </a:lnTo>
                <a:lnTo>
                  <a:pt x="785578" y="941843"/>
                </a:lnTo>
                <a:lnTo>
                  <a:pt x="767273" y="981219"/>
                </a:lnTo>
                <a:lnTo>
                  <a:pt x="746991" y="1018357"/>
                </a:lnTo>
                <a:lnTo>
                  <a:pt x="724841" y="1053099"/>
                </a:lnTo>
                <a:lnTo>
                  <a:pt x="700931" y="1085285"/>
                </a:lnTo>
                <a:lnTo>
                  <a:pt x="675372" y="1114757"/>
                </a:lnTo>
                <a:lnTo>
                  <a:pt x="619739" y="1164925"/>
                </a:lnTo>
                <a:lnTo>
                  <a:pt x="558815" y="1202331"/>
                </a:lnTo>
                <a:lnTo>
                  <a:pt x="493474" y="1225706"/>
                </a:lnTo>
                <a:lnTo>
                  <a:pt x="424588" y="1233780"/>
                </a:lnTo>
                <a:lnTo>
                  <a:pt x="389756" y="1231735"/>
                </a:lnTo>
                <a:lnTo>
                  <a:pt x="322534" y="1215852"/>
                </a:lnTo>
                <a:lnTo>
                  <a:pt x="259292" y="1185302"/>
                </a:lnTo>
                <a:lnTo>
                  <a:pt x="200905" y="1141357"/>
                </a:lnTo>
                <a:lnTo>
                  <a:pt x="148244" y="1085285"/>
                </a:lnTo>
                <a:lnTo>
                  <a:pt x="124335" y="1053099"/>
                </a:lnTo>
                <a:lnTo>
                  <a:pt x="102184" y="1018357"/>
                </a:lnTo>
                <a:lnTo>
                  <a:pt x="81902" y="981219"/>
                </a:lnTo>
                <a:lnTo>
                  <a:pt x="63597" y="941843"/>
                </a:lnTo>
                <a:lnTo>
                  <a:pt x="47379" y="900388"/>
                </a:lnTo>
                <a:lnTo>
                  <a:pt x="33357" y="857013"/>
                </a:lnTo>
                <a:lnTo>
                  <a:pt x="21639" y="811877"/>
                </a:lnTo>
                <a:lnTo>
                  <a:pt x="12336" y="765137"/>
                </a:lnTo>
                <a:lnTo>
                  <a:pt x="5555" y="716954"/>
                </a:lnTo>
                <a:lnTo>
                  <a:pt x="1407" y="667485"/>
                </a:lnTo>
                <a:lnTo>
                  <a:pt x="0" y="616890"/>
                </a:lnTo>
                <a:close/>
              </a:path>
            </a:pathLst>
          </a:custGeom>
          <a:ln w="33903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61223" y="4100912"/>
            <a:ext cx="766485" cy="0"/>
          </a:xfrm>
          <a:custGeom>
            <a:avLst/>
            <a:gdLst/>
            <a:ahLst/>
            <a:cxnLst/>
            <a:rect l="l" t="t" r="r" b="b"/>
            <a:pathLst>
              <a:path w="766485">
                <a:moveTo>
                  <a:pt x="0" y="0"/>
                </a:moveTo>
                <a:lnTo>
                  <a:pt x="766485" y="0"/>
                </a:lnTo>
              </a:path>
            </a:pathLst>
          </a:custGeom>
          <a:ln w="13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01961" y="3665789"/>
            <a:ext cx="624955" cy="277364"/>
          </a:xfrm>
          <a:custGeom>
            <a:avLst/>
            <a:gdLst/>
            <a:ahLst/>
            <a:cxnLst/>
            <a:rect l="l" t="t" r="r" b="b"/>
            <a:pathLst>
              <a:path w="624955" h="277364">
                <a:moveTo>
                  <a:pt x="0" y="277364"/>
                </a:moveTo>
                <a:lnTo>
                  <a:pt x="624955" y="0"/>
                </a:lnTo>
              </a:path>
            </a:pathLst>
          </a:custGeom>
          <a:ln w="127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02731" y="4879913"/>
            <a:ext cx="653579" cy="489595"/>
          </a:xfrm>
          <a:custGeom>
            <a:avLst/>
            <a:gdLst/>
            <a:ahLst/>
            <a:cxnLst/>
            <a:rect l="l" t="t" r="r" b="b"/>
            <a:pathLst>
              <a:path w="653579" h="489595">
                <a:moveTo>
                  <a:pt x="0" y="0"/>
                </a:moveTo>
                <a:lnTo>
                  <a:pt x="653579" y="489595"/>
                </a:lnTo>
              </a:path>
            </a:pathLst>
          </a:custGeom>
          <a:ln w="124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0252" y="4681899"/>
            <a:ext cx="572478" cy="197651"/>
          </a:xfrm>
          <a:custGeom>
            <a:avLst/>
            <a:gdLst/>
            <a:ahLst/>
            <a:cxnLst/>
            <a:rect l="l" t="t" r="r" b="b"/>
            <a:pathLst>
              <a:path w="572478" h="197651">
                <a:moveTo>
                  <a:pt x="0" y="0"/>
                </a:moveTo>
                <a:lnTo>
                  <a:pt x="572478" y="197651"/>
                </a:lnTo>
              </a:path>
            </a:pathLst>
          </a:custGeom>
          <a:ln w="128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3737" y="4681899"/>
            <a:ext cx="694925" cy="0"/>
          </a:xfrm>
          <a:custGeom>
            <a:avLst/>
            <a:gdLst/>
            <a:ahLst/>
            <a:cxnLst/>
            <a:rect l="l" t="t" r="r" b="b"/>
            <a:pathLst>
              <a:path w="694925">
                <a:moveTo>
                  <a:pt x="0" y="0"/>
                </a:moveTo>
                <a:lnTo>
                  <a:pt x="694925" y="0"/>
                </a:lnTo>
              </a:path>
            </a:pathLst>
          </a:custGeom>
          <a:ln w="130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30252" y="3948594"/>
            <a:ext cx="667096" cy="149598"/>
          </a:xfrm>
          <a:custGeom>
            <a:avLst/>
            <a:gdLst/>
            <a:ahLst/>
            <a:cxnLst/>
            <a:rect l="l" t="t" r="r" b="b"/>
            <a:pathLst>
              <a:path w="667096" h="149598">
                <a:moveTo>
                  <a:pt x="0" y="149598"/>
                </a:moveTo>
                <a:lnTo>
                  <a:pt x="667096" y="0"/>
                </a:lnTo>
              </a:path>
            </a:pathLst>
          </a:custGeom>
          <a:ln w="129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519" y="2497908"/>
            <a:ext cx="1405890" cy="259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550" spc="-90" dirty="0">
                <a:solidFill>
                  <a:prstClr val="black"/>
                </a:solidFill>
                <a:cs typeface="Calibri"/>
              </a:rPr>
              <a:t>24</a:t>
            </a:r>
            <a:r>
              <a:rPr sz="155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1550" spc="-110" dirty="0">
                <a:solidFill>
                  <a:prstClr val="black"/>
                </a:solidFill>
                <a:cs typeface="Calibri"/>
              </a:rPr>
              <a:t>G</a:t>
            </a:r>
            <a:r>
              <a:rPr sz="1550" spc="-120" dirty="0">
                <a:solidFill>
                  <a:prstClr val="black"/>
                </a:solidFill>
                <a:cs typeface="Calibri"/>
              </a:rPr>
              <a:t>H</a:t>
            </a:r>
            <a:r>
              <a:rPr sz="1550" spc="-70" dirty="0">
                <a:solidFill>
                  <a:prstClr val="black"/>
                </a:solidFill>
                <a:cs typeface="Calibri"/>
              </a:rPr>
              <a:t>z</a:t>
            </a:r>
            <a:r>
              <a:rPr sz="155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1550" spc="-75" dirty="0">
                <a:solidFill>
                  <a:prstClr val="black"/>
                </a:solidFill>
                <a:cs typeface="Calibri"/>
              </a:rPr>
              <a:t>Tra</a:t>
            </a:r>
            <a:r>
              <a:rPr sz="1550" spc="-100" dirty="0">
                <a:solidFill>
                  <a:prstClr val="black"/>
                </a:solidFill>
                <a:cs typeface="Calibri"/>
              </a:rPr>
              <a:t>n</a:t>
            </a:r>
            <a:r>
              <a:rPr sz="1550" spc="-90" dirty="0">
                <a:solidFill>
                  <a:prstClr val="black"/>
                </a:solidFill>
                <a:cs typeface="Calibri"/>
              </a:rPr>
              <a:t>s</a:t>
            </a:r>
            <a:r>
              <a:rPr sz="1550" spc="-135" dirty="0">
                <a:solidFill>
                  <a:prstClr val="black"/>
                </a:solidFill>
                <a:cs typeface="Calibri"/>
              </a:rPr>
              <a:t>m</a:t>
            </a:r>
            <a:r>
              <a:rPr sz="1550" spc="-50" dirty="0">
                <a:solidFill>
                  <a:prstClr val="black"/>
                </a:solidFill>
                <a:cs typeface="Calibri"/>
              </a:rPr>
              <a:t>it</a:t>
            </a:r>
            <a:r>
              <a:rPr sz="1550" spc="-75" dirty="0">
                <a:solidFill>
                  <a:prstClr val="black"/>
                </a:solidFill>
                <a:cs typeface="Calibri"/>
              </a:rPr>
              <a:t>ter</a:t>
            </a:r>
            <a:endParaRPr sz="155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4256" y="1321441"/>
            <a:ext cx="1233170" cy="589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9800"/>
              </a:lnSpc>
            </a:pPr>
            <a:r>
              <a:rPr sz="1550" spc="-114" dirty="0">
                <a:solidFill>
                  <a:prstClr val="black"/>
                </a:solidFill>
                <a:cs typeface="Calibri"/>
              </a:rPr>
              <a:t>H</a:t>
            </a:r>
            <a:r>
              <a:rPr sz="1550" spc="-85" dirty="0">
                <a:solidFill>
                  <a:prstClr val="black"/>
                </a:solidFill>
                <a:cs typeface="Calibri"/>
              </a:rPr>
              <a:t>o</a:t>
            </a:r>
            <a:r>
              <a:rPr sz="1550" spc="-75" dirty="0">
                <a:solidFill>
                  <a:prstClr val="black"/>
                </a:solidFill>
                <a:cs typeface="Calibri"/>
              </a:rPr>
              <a:t>rn</a:t>
            </a:r>
            <a:r>
              <a:rPr sz="155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1550" spc="-120" dirty="0">
                <a:solidFill>
                  <a:prstClr val="black"/>
                </a:solidFill>
                <a:cs typeface="Calibri"/>
              </a:rPr>
              <a:t>w</a:t>
            </a:r>
            <a:r>
              <a:rPr sz="1550" spc="-65" dirty="0">
                <a:solidFill>
                  <a:prstClr val="black"/>
                </a:solidFill>
                <a:cs typeface="Calibri"/>
              </a:rPr>
              <a:t>ith</a:t>
            </a:r>
            <a:r>
              <a:rPr sz="155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1550" spc="-65" dirty="0">
                <a:solidFill>
                  <a:prstClr val="black"/>
                </a:solidFill>
                <a:cs typeface="Calibri"/>
              </a:rPr>
              <a:t>pl</a:t>
            </a:r>
            <a:r>
              <a:rPr sz="1550" spc="-90" dirty="0">
                <a:solidFill>
                  <a:prstClr val="black"/>
                </a:solidFill>
                <a:cs typeface="Calibri"/>
              </a:rPr>
              <a:t>a</a:t>
            </a:r>
            <a:r>
              <a:rPr sz="1550" spc="-60" dirty="0">
                <a:solidFill>
                  <a:prstClr val="black"/>
                </a:solidFill>
                <a:cs typeface="Calibri"/>
              </a:rPr>
              <a:t>stic</a:t>
            </a:r>
            <a:r>
              <a:rPr sz="1550" spc="-55" dirty="0">
                <a:solidFill>
                  <a:prstClr val="black"/>
                </a:solidFill>
                <a:cs typeface="Calibri"/>
              </a:rPr>
              <a:t> le</a:t>
            </a:r>
            <a:r>
              <a:rPr sz="1550" spc="-95" dirty="0">
                <a:solidFill>
                  <a:prstClr val="black"/>
                </a:solidFill>
                <a:cs typeface="Calibri"/>
              </a:rPr>
              <a:t>n</a:t>
            </a:r>
            <a:r>
              <a:rPr sz="1550" spc="-70" dirty="0">
                <a:solidFill>
                  <a:prstClr val="black"/>
                </a:solidFill>
                <a:cs typeface="Calibri"/>
              </a:rPr>
              <a:t>s</a:t>
            </a:r>
            <a:endParaRPr sz="155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9882" y="2804101"/>
            <a:ext cx="1222066" cy="1361945"/>
          </a:xfrm>
          <a:custGeom>
            <a:avLst/>
            <a:gdLst/>
            <a:ahLst/>
            <a:cxnLst/>
            <a:rect l="l" t="t" r="r" b="b"/>
            <a:pathLst>
              <a:path w="1222066" h="1361945">
                <a:moveTo>
                  <a:pt x="1101369" y="1308706"/>
                </a:moveTo>
                <a:lnTo>
                  <a:pt x="1097075" y="1311662"/>
                </a:lnTo>
                <a:lnTo>
                  <a:pt x="1094849" y="1321363"/>
                </a:lnTo>
                <a:lnTo>
                  <a:pt x="1097393" y="1326295"/>
                </a:lnTo>
                <a:lnTo>
                  <a:pt x="1222066" y="1361945"/>
                </a:lnTo>
                <a:lnTo>
                  <a:pt x="1220600" y="1355871"/>
                </a:lnTo>
                <a:lnTo>
                  <a:pt x="1205210" y="1355871"/>
                </a:lnTo>
                <a:lnTo>
                  <a:pt x="1184146" y="1332398"/>
                </a:lnTo>
                <a:lnTo>
                  <a:pt x="1101369" y="1308706"/>
                </a:lnTo>
                <a:close/>
              </a:path>
              <a:path w="1222066" h="1361945">
                <a:moveTo>
                  <a:pt x="1184146" y="1332398"/>
                </a:moveTo>
                <a:lnTo>
                  <a:pt x="1205210" y="1355871"/>
                </a:lnTo>
                <a:lnTo>
                  <a:pt x="1208724" y="1351772"/>
                </a:lnTo>
                <a:lnTo>
                  <a:pt x="1203143" y="1351772"/>
                </a:lnTo>
                <a:lnTo>
                  <a:pt x="1199515" y="1336797"/>
                </a:lnTo>
                <a:lnTo>
                  <a:pt x="1184146" y="1332398"/>
                </a:lnTo>
                <a:close/>
              </a:path>
              <a:path w="1222066" h="1361945">
                <a:moveTo>
                  <a:pt x="1183583" y="1217859"/>
                </a:moveTo>
                <a:lnTo>
                  <a:pt x="1179289" y="1219183"/>
                </a:lnTo>
                <a:lnTo>
                  <a:pt x="1175155" y="1220525"/>
                </a:lnTo>
                <a:lnTo>
                  <a:pt x="1172615" y="1225529"/>
                </a:lnTo>
                <a:lnTo>
                  <a:pt x="1173724" y="1230335"/>
                </a:lnTo>
                <a:lnTo>
                  <a:pt x="1195314" y="1319459"/>
                </a:lnTo>
                <a:lnTo>
                  <a:pt x="1216341" y="1342887"/>
                </a:lnTo>
                <a:lnTo>
                  <a:pt x="1205210" y="1355871"/>
                </a:lnTo>
                <a:lnTo>
                  <a:pt x="1220600" y="1355871"/>
                </a:lnTo>
                <a:lnTo>
                  <a:pt x="1189145" y="1225511"/>
                </a:lnTo>
                <a:lnTo>
                  <a:pt x="1188036" y="1220688"/>
                </a:lnTo>
                <a:lnTo>
                  <a:pt x="1183583" y="1217859"/>
                </a:lnTo>
                <a:close/>
              </a:path>
              <a:path w="1222066" h="1361945">
                <a:moveTo>
                  <a:pt x="1199515" y="1336797"/>
                </a:moveTo>
                <a:lnTo>
                  <a:pt x="1203143" y="1351772"/>
                </a:lnTo>
                <a:lnTo>
                  <a:pt x="1212684" y="1340566"/>
                </a:lnTo>
                <a:lnTo>
                  <a:pt x="1199515" y="1336797"/>
                </a:lnTo>
                <a:close/>
              </a:path>
              <a:path w="1222066" h="1361945">
                <a:moveTo>
                  <a:pt x="1195314" y="1319459"/>
                </a:moveTo>
                <a:lnTo>
                  <a:pt x="1199515" y="1336797"/>
                </a:lnTo>
                <a:lnTo>
                  <a:pt x="1212684" y="1340566"/>
                </a:lnTo>
                <a:lnTo>
                  <a:pt x="1203143" y="1351772"/>
                </a:lnTo>
                <a:lnTo>
                  <a:pt x="1208724" y="1351772"/>
                </a:lnTo>
                <a:lnTo>
                  <a:pt x="1216341" y="1342887"/>
                </a:lnTo>
                <a:lnTo>
                  <a:pt x="1195314" y="1319459"/>
                </a:lnTo>
                <a:close/>
              </a:path>
              <a:path w="1222066" h="1361945">
                <a:moveTo>
                  <a:pt x="11099" y="0"/>
                </a:moveTo>
                <a:lnTo>
                  <a:pt x="0" y="12874"/>
                </a:lnTo>
                <a:lnTo>
                  <a:pt x="1184146" y="1332398"/>
                </a:lnTo>
                <a:lnTo>
                  <a:pt x="1199515" y="1336797"/>
                </a:lnTo>
                <a:lnTo>
                  <a:pt x="1195314" y="1319459"/>
                </a:lnTo>
                <a:lnTo>
                  <a:pt x="1109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34126" y="1903971"/>
            <a:ext cx="688405" cy="1821476"/>
          </a:xfrm>
          <a:custGeom>
            <a:avLst/>
            <a:gdLst/>
            <a:ahLst/>
            <a:cxnLst/>
            <a:rect l="l" t="t" r="r" b="b"/>
            <a:pathLst>
              <a:path w="688405" h="1821476">
                <a:moveTo>
                  <a:pt x="578362" y="1718479"/>
                </a:moveTo>
                <a:lnTo>
                  <a:pt x="573432" y="1719386"/>
                </a:lnTo>
                <a:lnTo>
                  <a:pt x="570729" y="1723375"/>
                </a:lnTo>
                <a:lnTo>
                  <a:pt x="568184" y="1727365"/>
                </a:lnTo>
                <a:lnTo>
                  <a:pt x="568821" y="1732986"/>
                </a:lnTo>
                <a:lnTo>
                  <a:pt x="572319" y="1736069"/>
                </a:lnTo>
                <a:lnTo>
                  <a:pt x="671231" y="1821476"/>
                </a:lnTo>
                <a:lnTo>
                  <a:pt x="672769" y="1808420"/>
                </a:lnTo>
                <a:lnTo>
                  <a:pt x="657873" y="1808420"/>
                </a:lnTo>
                <a:lnTo>
                  <a:pt x="646516" y="1777322"/>
                </a:lnTo>
                <a:lnTo>
                  <a:pt x="581860" y="1721562"/>
                </a:lnTo>
                <a:lnTo>
                  <a:pt x="578362" y="1718479"/>
                </a:lnTo>
                <a:close/>
              </a:path>
              <a:path w="688405" h="1821476">
                <a:moveTo>
                  <a:pt x="646516" y="1777322"/>
                </a:moveTo>
                <a:lnTo>
                  <a:pt x="657873" y="1808420"/>
                </a:lnTo>
                <a:lnTo>
                  <a:pt x="667626" y="1803705"/>
                </a:lnTo>
                <a:lnTo>
                  <a:pt x="657237" y="1803705"/>
                </a:lnTo>
                <a:lnTo>
                  <a:pt x="659077" y="1788156"/>
                </a:lnTo>
                <a:lnTo>
                  <a:pt x="646516" y="1777322"/>
                </a:lnTo>
                <a:close/>
              </a:path>
              <a:path w="688405" h="1821476">
                <a:moveTo>
                  <a:pt x="676637" y="1670427"/>
                </a:moveTo>
                <a:lnTo>
                  <a:pt x="672503" y="1673872"/>
                </a:lnTo>
                <a:lnTo>
                  <a:pt x="672026" y="1678768"/>
                </a:lnTo>
                <a:lnTo>
                  <a:pt x="661184" y="1770356"/>
                </a:lnTo>
                <a:lnTo>
                  <a:pt x="672503" y="1801348"/>
                </a:lnTo>
                <a:lnTo>
                  <a:pt x="657873" y="1808420"/>
                </a:lnTo>
                <a:lnTo>
                  <a:pt x="672769" y="1808420"/>
                </a:lnTo>
                <a:lnTo>
                  <a:pt x="687769" y="1681125"/>
                </a:lnTo>
                <a:lnTo>
                  <a:pt x="688405" y="1676229"/>
                </a:lnTo>
                <a:lnTo>
                  <a:pt x="685225" y="1671696"/>
                </a:lnTo>
                <a:lnTo>
                  <a:pt x="680931" y="1670971"/>
                </a:lnTo>
                <a:lnTo>
                  <a:pt x="676637" y="1670427"/>
                </a:lnTo>
                <a:close/>
              </a:path>
              <a:path w="688405" h="1821476">
                <a:moveTo>
                  <a:pt x="659077" y="1788156"/>
                </a:moveTo>
                <a:lnTo>
                  <a:pt x="657237" y="1803705"/>
                </a:lnTo>
                <a:lnTo>
                  <a:pt x="669958" y="1797540"/>
                </a:lnTo>
                <a:lnTo>
                  <a:pt x="659077" y="1788156"/>
                </a:lnTo>
                <a:close/>
              </a:path>
              <a:path w="688405" h="1821476">
                <a:moveTo>
                  <a:pt x="661184" y="1770356"/>
                </a:moveTo>
                <a:lnTo>
                  <a:pt x="659077" y="1788156"/>
                </a:lnTo>
                <a:lnTo>
                  <a:pt x="669958" y="1797540"/>
                </a:lnTo>
                <a:lnTo>
                  <a:pt x="657237" y="1803705"/>
                </a:lnTo>
                <a:lnTo>
                  <a:pt x="667626" y="1803705"/>
                </a:lnTo>
                <a:lnTo>
                  <a:pt x="672503" y="1801348"/>
                </a:lnTo>
                <a:lnTo>
                  <a:pt x="661184" y="1770356"/>
                </a:lnTo>
                <a:close/>
              </a:path>
              <a:path w="688405" h="1821476">
                <a:moveTo>
                  <a:pt x="14630" y="0"/>
                </a:moveTo>
                <a:lnTo>
                  <a:pt x="0" y="7071"/>
                </a:lnTo>
                <a:lnTo>
                  <a:pt x="646516" y="1777322"/>
                </a:lnTo>
                <a:lnTo>
                  <a:pt x="659077" y="1788156"/>
                </a:lnTo>
                <a:lnTo>
                  <a:pt x="661184" y="1770356"/>
                </a:lnTo>
                <a:lnTo>
                  <a:pt x="1463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51377" y="6440119"/>
            <a:ext cx="28416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18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9839" y="1045533"/>
            <a:ext cx="2769446" cy="2633957"/>
          </a:xfrm>
          <a:custGeom>
            <a:avLst/>
            <a:gdLst/>
            <a:ahLst/>
            <a:cxnLst/>
            <a:rect l="l" t="t" r="r" b="b"/>
            <a:pathLst>
              <a:path w="2769446" h="2633957">
                <a:moveTo>
                  <a:pt x="1384723" y="0"/>
                </a:moveTo>
                <a:lnTo>
                  <a:pt x="1271160" y="4365"/>
                </a:lnTo>
                <a:lnTo>
                  <a:pt x="1160124" y="17236"/>
                </a:lnTo>
                <a:lnTo>
                  <a:pt x="1051972" y="38273"/>
                </a:lnTo>
                <a:lnTo>
                  <a:pt x="947060" y="67137"/>
                </a:lnTo>
                <a:lnTo>
                  <a:pt x="845744" y="103490"/>
                </a:lnTo>
                <a:lnTo>
                  <a:pt x="748382" y="146993"/>
                </a:lnTo>
                <a:lnTo>
                  <a:pt x="655329" y="197307"/>
                </a:lnTo>
                <a:lnTo>
                  <a:pt x="566942" y="254092"/>
                </a:lnTo>
                <a:lnTo>
                  <a:pt x="483577" y="317011"/>
                </a:lnTo>
                <a:lnTo>
                  <a:pt x="405592" y="385724"/>
                </a:lnTo>
                <a:lnTo>
                  <a:pt x="333342" y="459892"/>
                </a:lnTo>
                <a:lnTo>
                  <a:pt x="267183" y="539176"/>
                </a:lnTo>
                <a:lnTo>
                  <a:pt x="207473" y="623238"/>
                </a:lnTo>
                <a:lnTo>
                  <a:pt x="154568" y="711739"/>
                </a:lnTo>
                <a:lnTo>
                  <a:pt x="108824" y="804340"/>
                </a:lnTo>
                <a:lnTo>
                  <a:pt x="70598" y="900701"/>
                </a:lnTo>
                <a:lnTo>
                  <a:pt x="40246" y="1000484"/>
                </a:lnTo>
                <a:lnTo>
                  <a:pt x="18124" y="1103351"/>
                </a:lnTo>
                <a:lnTo>
                  <a:pt x="4590" y="1208962"/>
                </a:lnTo>
                <a:lnTo>
                  <a:pt x="0" y="1316978"/>
                </a:lnTo>
                <a:lnTo>
                  <a:pt x="4590" y="1424995"/>
                </a:lnTo>
                <a:lnTo>
                  <a:pt x="18124" y="1530606"/>
                </a:lnTo>
                <a:lnTo>
                  <a:pt x="40246" y="1633472"/>
                </a:lnTo>
                <a:lnTo>
                  <a:pt x="70598" y="1733256"/>
                </a:lnTo>
                <a:lnTo>
                  <a:pt x="108824" y="1829617"/>
                </a:lnTo>
                <a:lnTo>
                  <a:pt x="154568" y="1922218"/>
                </a:lnTo>
                <a:lnTo>
                  <a:pt x="207473" y="2010718"/>
                </a:lnTo>
                <a:lnTo>
                  <a:pt x="267183" y="2094781"/>
                </a:lnTo>
                <a:lnTo>
                  <a:pt x="333342" y="2174065"/>
                </a:lnTo>
                <a:lnTo>
                  <a:pt x="405592" y="2248233"/>
                </a:lnTo>
                <a:lnTo>
                  <a:pt x="483577" y="2316946"/>
                </a:lnTo>
                <a:lnTo>
                  <a:pt x="566942" y="2379864"/>
                </a:lnTo>
                <a:lnTo>
                  <a:pt x="655329" y="2436650"/>
                </a:lnTo>
                <a:lnTo>
                  <a:pt x="748382" y="2486964"/>
                </a:lnTo>
                <a:lnTo>
                  <a:pt x="845744" y="2530466"/>
                </a:lnTo>
                <a:lnTo>
                  <a:pt x="947060" y="2566819"/>
                </a:lnTo>
                <a:lnTo>
                  <a:pt x="1051972" y="2595684"/>
                </a:lnTo>
                <a:lnTo>
                  <a:pt x="1160124" y="2616721"/>
                </a:lnTo>
                <a:lnTo>
                  <a:pt x="1271160" y="2629592"/>
                </a:lnTo>
                <a:lnTo>
                  <a:pt x="1384723" y="2633957"/>
                </a:lnTo>
                <a:lnTo>
                  <a:pt x="1498286" y="2629592"/>
                </a:lnTo>
                <a:lnTo>
                  <a:pt x="1609321" y="2616721"/>
                </a:lnTo>
                <a:lnTo>
                  <a:pt x="1717474" y="2595684"/>
                </a:lnTo>
                <a:lnTo>
                  <a:pt x="1822386" y="2566819"/>
                </a:lnTo>
                <a:lnTo>
                  <a:pt x="1923701" y="2530466"/>
                </a:lnTo>
                <a:lnTo>
                  <a:pt x="2021064" y="2486964"/>
                </a:lnTo>
                <a:lnTo>
                  <a:pt x="2114116" y="2436650"/>
                </a:lnTo>
                <a:lnTo>
                  <a:pt x="2202503" y="2379864"/>
                </a:lnTo>
                <a:lnTo>
                  <a:pt x="2285868" y="2316946"/>
                </a:lnTo>
                <a:lnTo>
                  <a:pt x="2363854" y="2248233"/>
                </a:lnTo>
                <a:lnTo>
                  <a:pt x="2436104" y="2174065"/>
                </a:lnTo>
                <a:lnTo>
                  <a:pt x="2502262" y="2094781"/>
                </a:lnTo>
                <a:lnTo>
                  <a:pt x="2561972" y="2010718"/>
                </a:lnTo>
                <a:lnTo>
                  <a:pt x="2614877" y="1922218"/>
                </a:lnTo>
                <a:lnTo>
                  <a:pt x="2660621" y="1829617"/>
                </a:lnTo>
                <a:lnTo>
                  <a:pt x="2698848" y="1733256"/>
                </a:lnTo>
                <a:lnTo>
                  <a:pt x="2729200" y="1633472"/>
                </a:lnTo>
                <a:lnTo>
                  <a:pt x="2751321" y="1530606"/>
                </a:lnTo>
                <a:lnTo>
                  <a:pt x="2764855" y="1424995"/>
                </a:lnTo>
                <a:lnTo>
                  <a:pt x="2769446" y="1316978"/>
                </a:lnTo>
                <a:lnTo>
                  <a:pt x="2764855" y="1208962"/>
                </a:lnTo>
                <a:lnTo>
                  <a:pt x="2751321" y="1103351"/>
                </a:lnTo>
                <a:lnTo>
                  <a:pt x="2729200" y="1000484"/>
                </a:lnTo>
                <a:lnTo>
                  <a:pt x="2698848" y="900701"/>
                </a:lnTo>
                <a:lnTo>
                  <a:pt x="2660621" y="804340"/>
                </a:lnTo>
                <a:lnTo>
                  <a:pt x="2614877" y="711739"/>
                </a:lnTo>
                <a:lnTo>
                  <a:pt x="2561972" y="623238"/>
                </a:lnTo>
                <a:lnTo>
                  <a:pt x="2502262" y="539176"/>
                </a:lnTo>
                <a:lnTo>
                  <a:pt x="2436104" y="459892"/>
                </a:lnTo>
                <a:lnTo>
                  <a:pt x="2363854" y="385724"/>
                </a:lnTo>
                <a:lnTo>
                  <a:pt x="2285868" y="317011"/>
                </a:lnTo>
                <a:lnTo>
                  <a:pt x="2202503" y="254092"/>
                </a:lnTo>
                <a:lnTo>
                  <a:pt x="2114116" y="197307"/>
                </a:lnTo>
                <a:lnTo>
                  <a:pt x="2021064" y="146993"/>
                </a:lnTo>
                <a:lnTo>
                  <a:pt x="1923701" y="103490"/>
                </a:lnTo>
                <a:lnTo>
                  <a:pt x="1822386" y="67137"/>
                </a:lnTo>
                <a:lnTo>
                  <a:pt x="1717474" y="38273"/>
                </a:lnTo>
                <a:lnTo>
                  <a:pt x="1609321" y="17236"/>
                </a:lnTo>
                <a:lnTo>
                  <a:pt x="1498286" y="4365"/>
                </a:lnTo>
                <a:lnTo>
                  <a:pt x="138472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29839" y="1045533"/>
            <a:ext cx="2769446" cy="2633957"/>
          </a:xfrm>
          <a:custGeom>
            <a:avLst/>
            <a:gdLst/>
            <a:ahLst/>
            <a:cxnLst/>
            <a:rect l="l" t="t" r="r" b="b"/>
            <a:pathLst>
              <a:path w="2769446" h="2633957">
                <a:moveTo>
                  <a:pt x="0" y="1316978"/>
                </a:moveTo>
                <a:lnTo>
                  <a:pt x="4590" y="1208962"/>
                </a:lnTo>
                <a:lnTo>
                  <a:pt x="18124" y="1103351"/>
                </a:lnTo>
                <a:lnTo>
                  <a:pt x="40246" y="1000484"/>
                </a:lnTo>
                <a:lnTo>
                  <a:pt x="70598" y="900701"/>
                </a:lnTo>
                <a:lnTo>
                  <a:pt x="108824" y="804340"/>
                </a:lnTo>
                <a:lnTo>
                  <a:pt x="154568" y="711739"/>
                </a:lnTo>
                <a:lnTo>
                  <a:pt x="207473" y="623238"/>
                </a:lnTo>
                <a:lnTo>
                  <a:pt x="267183" y="539176"/>
                </a:lnTo>
                <a:lnTo>
                  <a:pt x="333342" y="459892"/>
                </a:lnTo>
                <a:lnTo>
                  <a:pt x="405592" y="385724"/>
                </a:lnTo>
                <a:lnTo>
                  <a:pt x="483577" y="317011"/>
                </a:lnTo>
                <a:lnTo>
                  <a:pt x="566942" y="254092"/>
                </a:lnTo>
                <a:lnTo>
                  <a:pt x="655329" y="197307"/>
                </a:lnTo>
                <a:lnTo>
                  <a:pt x="748382" y="146993"/>
                </a:lnTo>
                <a:lnTo>
                  <a:pt x="845744" y="103490"/>
                </a:lnTo>
                <a:lnTo>
                  <a:pt x="947060" y="67137"/>
                </a:lnTo>
                <a:lnTo>
                  <a:pt x="1051972" y="38273"/>
                </a:lnTo>
                <a:lnTo>
                  <a:pt x="1160124" y="17236"/>
                </a:lnTo>
                <a:lnTo>
                  <a:pt x="1271160" y="4365"/>
                </a:lnTo>
                <a:lnTo>
                  <a:pt x="1384723" y="0"/>
                </a:lnTo>
                <a:lnTo>
                  <a:pt x="1498286" y="4365"/>
                </a:lnTo>
                <a:lnTo>
                  <a:pt x="1609321" y="17236"/>
                </a:lnTo>
                <a:lnTo>
                  <a:pt x="1717474" y="38273"/>
                </a:lnTo>
                <a:lnTo>
                  <a:pt x="1822386" y="67137"/>
                </a:lnTo>
                <a:lnTo>
                  <a:pt x="1923701" y="103490"/>
                </a:lnTo>
                <a:lnTo>
                  <a:pt x="2021064" y="146993"/>
                </a:lnTo>
                <a:lnTo>
                  <a:pt x="2114116" y="197307"/>
                </a:lnTo>
                <a:lnTo>
                  <a:pt x="2202503" y="254092"/>
                </a:lnTo>
                <a:lnTo>
                  <a:pt x="2285868" y="317011"/>
                </a:lnTo>
                <a:lnTo>
                  <a:pt x="2363854" y="385724"/>
                </a:lnTo>
                <a:lnTo>
                  <a:pt x="2436104" y="459892"/>
                </a:lnTo>
                <a:lnTo>
                  <a:pt x="2502262" y="539176"/>
                </a:lnTo>
                <a:lnTo>
                  <a:pt x="2561972" y="623238"/>
                </a:lnTo>
                <a:lnTo>
                  <a:pt x="2614877" y="711739"/>
                </a:lnTo>
                <a:lnTo>
                  <a:pt x="2660621" y="804340"/>
                </a:lnTo>
                <a:lnTo>
                  <a:pt x="2698848" y="900701"/>
                </a:lnTo>
                <a:lnTo>
                  <a:pt x="2729200" y="1000484"/>
                </a:lnTo>
                <a:lnTo>
                  <a:pt x="2751321" y="1103351"/>
                </a:lnTo>
                <a:lnTo>
                  <a:pt x="2764855" y="1208962"/>
                </a:lnTo>
                <a:lnTo>
                  <a:pt x="2769446" y="1316978"/>
                </a:lnTo>
                <a:lnTo>
                  <a:pt x="2764855" y="1424995"/>
                </a:lnTo>
                <a:lnTo>
                  <a:pt x="2751321" y="1530606"/>
                </a:lnTo>
                <a:lnTo>
                  <a:pt x="2729200" y="1633472"/>
                </a:lnTo>
                <a:lnTo>
                  <a:pt x="2698848" y="1733256"/>
                </a:lnTo>
                <a:lnTo>
                  <a:pt x="2660621" y="1829617"/>
                </a:lnTo>
                <a:lnTo>
                  <a:pt x="2614877" y="1922218"/>
                </a:lnTo>
                <a:lnTo>
                  <a:pt x="2561972" y="2010718"/>
                </a:lnTo>
                <a:lnTo>
                  <a:pt x="2502262" y="2094781"/>
                </a:lnTo>
                <a:lnTo>
                  <a:pt x="2436104" y="2174065"/>
                </a:lnTo>
                <a:lnTo>
                  <a:pt x="2363854" y="2248233"/>
                </a:lnTo>
                <a:lnTo>
                  <a:pt x="2285868" y="2316946"/>
                </a:lnTo>
                <a:lnTo>
                  <a:pt x="2202503" y="2379864"/>
                </a:lnTo>
                <a:lnTo>
                  <a:pt x="2114116" y="2436650"/>
                </a:lnTo>
                <a:lnTo>
                  <a:pt x="2021064" y="2486964"/>
                </a:lnTo>
                <a:lnTo>
                  <a:pt x="1923701" y="2530466"/>
                </a:lnTo>
                <a:lnTo>
                  <a:pt x="1822386" y="2566819"/>
                </a:lnTo>
                <a:lnTo>
                  <a:pt x="1717474" y="2595684"/>
                </a:lnTo>
                <a:lnTo>
                  <a:pt x="1609321" y="2616721"/>
                </a:lnTo>
                <a:lnTo>
                  <a:pt x="1498286" y="2629592"/>
                </a:lnTo>
                <a:lnTo>
                  <a:pt x="1384723" y="2633957"/>
                </a:lnTo>
                <a:lnTo>
                  <a:pt x="1271160" y="2629592"/>
                </a:lnTo>
                <a:lnTo>
                  <a:pt x="1160124" y="2616721"/>
                </a:lnTo>
                <a:lnTo>
                  <a:pt x="1051972" y="2595684"/>
                </a:lnTo>
                <a:lnTo>
                  <a:pt x="947060" y="2566819"/>
                </a:lnTo>
                <a:lnTo>
                  <a:pt x="845744" y="2530466"/>
                </a:lnTo>
                <a:lnTo>
                  <a:pt x="748382" y="2486964"/>
                </a:lnTo>
                <a:lnTo>
                  <a:pt x="655329" y="2436650"/>
                </a:lnTo>
                <a:lnTo>
                  <a:pt x="566942" y="2379864"/>
                </a:lnTo>
                <a:lnTo>
                  <a:pt x="483577" y="2316946"/>
                </a:lnTo>
                <a:lnTo>
                  <a:pt x="405592" y="2248233"/>
                </a:lnTo>
                <a:lnTo>
                  <a:pt x="333342" y="2174065"/>
                </a:lnTo>
                <a:lnTo>
                  <a:pt x="267183" y="2094781"/>
                </a:lnTo>
                <a:lnTo>
                  <a:pt x="207473" y="2010718"/>
                </a:lnTo>
                <a:lnTo>
                  <a:pt x="154568" y="1922218"/>
                </a:lnTo>
                <a:lnTo>
                  <a:pt x="108824" y="1829617"/>
                </a:lnTo>
                <a:lnTo>
                  <a:pt x="70598" y="1733256"/>
                </a:lnTo>
                <a:lnTo>
                  <a:pt x="40246" y="1633472"/>
                </a:lnTo>
                <a:lnTo>
                  <a:pt x="18124" y="1530606"/>
                </a:lnTo>
                <a:lnTo>
                  <a:pt x="4590" y="1424995"/>
                </a:lnTo>
                <a:lnTo>
                  <a:pt x="0" y="1316978"/>
                </a:lnTo>
                <a:close/>
              </a:path>
            </a:pathLst>
          </a:custGeom>
          <a:ln w="2151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2257" y="1256963"/>
            <a:ext cx="422202" cy="699247"/>
          </a:xfrm>
          <a:custGeom>
            <a:avLst/>
            <a:gdLst/>
            <a:ahLst/>
            <a:cxnLst/>
            <a:rect l="l" t="t" r="r" b="b"/>
            <a:pathLst>
              <a:path w="422202" h="699247">
                <a:moveTo>
                  <a:pt x="351835" y="0"/>
                </a:moveTo>
                <a:lnTo>
                  <a:pt x="57543" y="1182"/>
                </a:lnTo>
                <a:lnTo>
                  <a:pt x="21154" y="20355"/>
                </a:lnTo>
                <a:lnTo>
                  <a:pt x="1469" y="56759"/>
                </a:lnTo>
                <a:lnTo>
                  <a:pt x="0" y="71325"/>
                </a:lnTo>
                <a:lnTo>
                  <a:pt x="1166" y="640919"/>
                </a:lnTo>
                <a:lnTo>
                  <a:pt x="20082" y="677804"/>
                </a:lnTo>
                <a:lnTo>
                  <a:pt x="55997" y="697757"/>
                </a:lnTo>
                <a:lnTo>
                  <a:pt x="70367" y="699247"/>
                </a:lnTo>
                <a:lnTo>
                  <a:pt x="364658" y="698064"/>
                </a:lnTo>
                <a:lnTo>
                  <a:pt x="401048" y="678891"/>
                </a:lnTo>
                <a:lnTo>
                  <a:pt x="420732" y="642487"/>
                </a:lnTo>
                <a:lnTo>
                  <a:pt x="422202" y="627921"/>
                </a:lnTo>
                <a:lnTo>
                  <a:pt x="421035" y="58327"/>
                </a:lnTo>
                <a:lnTo>
                  <a:pt x="402120" y="21442"/>
                </a:lnTo>
                <a:lnTo>
                  <a:pt x="366205" y="1489"/>
                </a:lnTo>
                <a:lnTo>
                  <a:pt x="3518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2257" y="1256963"/>
            <a:ext cx="422202" cy="699247"/>
          </a:xfrm>
          <a:custGeom>
            <a:avLst/>
            <a:gdLst/>
            <a:ahLst/>
            <a:cxnLst/>
            <a:rect l="l" t="t" r="r" b="b"/>
            <a:pathLst>
              <a:path w="422202" h="699247">
                <a:moveTo>
                  <a:pt x="0" y="71325"/>
                </a:moveTo>
                <a:lnTo>
                  <a:pt x="12342" y="30975"/>
                </a:lnTo>
                <a:lnTo>
                  <a:pt x="44050" y="5159"/>
                </a:lnTo>
                <a:lnTo>
                  <a:pt x="351835" y="0"/>
                </a:lnTo>
                <a:lnTo>
                  <a:pt x="366205" y="1489"/>
                </a:lnTo>
                <a:lnTo>
                  <a:pt x="402120" y="21442"/>
                </a:lnTo>
                <a:lnTo>
                  <a:pt x="421035" y="58327"/>
                </a:lnTo>
                <a:lnTo>
                  <a:pt x="422202" y="627921"/>
                </a:lnTo>
                <a:lnTo>
                  <a:pt x="420732" y="642487"/>
                </a:lnTo>
                <a:lnTo>
                  <a:pt x="401048" y="678891"/>
                </a:lnTo>
                <a:lnTo>
                  <a:pt x="364658" y="698064"/>
                </a:lnTo>
                <a:lnTo>
                  <a:pt x="70367" y="699247"/>
                </a:lnTo>
                <a:lnTo>
                  <a:pt x="55997" y="697757"/>
                </a:lnTo>
                <a:lnTo>
                  <a:pt x="20082" y="677804"/>
                </a:lnTo>
                <a:lnTo>
                  <a:pt x="1166" y="640919"/>
                </a:lnTo>
                <a:lnTo>
                  <a:pt x="0" y="71325"/>
                </a:lnTo>
                <a:close/>
              </a:path>
            </a:pathLst>
          </a:custGeom>
          <a:ln w="2143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0320" y="1956210"/>
            <a:ext cx="0" cy="113569"/>
          </a:xfrm>
          <a:custGeom>
            <a:avLst/>
            <a:gdLst/>
            <a:ahLst/>
            <a:cxnLst/>
            <a:rect l="l" t="t" r="r" b="b"/>
            <a:pathLst>
              <a:path h="113569">
                <a:moveTo>
                  <a:pt x="0" y="0"/>
                </a:moveTo>
                <a:lnTo>
                  <a:pt x="0" y="113569"/>
                </a:lnTo>
              </a:path>
            </a:pathLst>
          </a:custGeom>
          <a:ln w="1633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2468" y="1970220"/>
            <a:ext cx="0" cy="113569"/>
          </a:xfrm>
          <a:custGeom>
            <a:avLst/>
            <a:gdLst/>
            <a:ahLst/>
            <a:cxnLst/>
            <a:rect l="l" t="t" r="r" b="b"/>
            <a:pathLst>
              <a:path h="113569">
                <a:moveTo>
                  <a:pt x="0" y="0"/>
                </a:moveTo>
                <a:lnTo>
                  <a:pt x="0" y="113569"/>
                </a:lnTo>
              </a:path>
            </a:pathLst>
          </a:custGeom>
          <a:ln w="1633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0006" y="2070840"/>
            <a:ext cx="58639" cy="140634"/>
          </a:xfrm>
          <a:custGeom>
            <a:avLst/>
            <a:gdLst/>
            <a:ahLst/>
            <a:cxnLst/>
            <a:rect l="l" t="t" r="r" b="b"/>
            <a:pathLst>
              <a:path w="58639" h="140634">
                <a:moveTo>
                  <a:pt x="58639" y="0"/>
                </a:moveTo>
                <a:lnTo>
                  <a:pt x="0" y="140634"/>
                </a:lnTo>
              </a:path>
            </a:pathLst>
          </a:custGeom>
          <a:ln w="16368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1212" y="2081030"/>
            <a:ext cx="69110" cy="130020"/>
          </a:xfrm>
          <a:custGeom>
            <a:avLst/>
            <a:gdLst/>
            <a:ahLst/>
            <a:cxnLst/>
            <a:rect l="l" t="t" r="r" b="b"/>
            <a:pathLst>
              <a:path w="69110" h="130020">
                <a:moveTo>
                  <a:pt x="0" y="0"/>
                </a:moveTo>
                <a:lnTo>
                  <a:pt x="69110" y="130020"/>
                </a:lnTo>
              </a:path>
            </a:pathLst>
          </a:custGeom>
          <a:ln w="1638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60006" y="2210944"/>
            <a:ext cx="298955" cy="0"/>
          </a:xfrm>
          <a:custGeom>
            <a:avLst/>
            <a:gdLst/>
            <a:ahLst/>
            <a:cxnLst/>
            <a:rect l="l" t="t" r="r" b="b"/>
            <a:pathLst>
              <a:path w="298955">
                <a:moveTo>
                  <a:pt x="0" y="0"/>
                </a:moveTo>
                <a:lnTo>
                  <a:pt x="298955" y="0"/>
                </a:lnTo>
              </a:path>
            </a:pathLst>
          </a:custGeom>
          <a:ln w="16557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8330" y="2243516"/>
            <a:ext cx="190654" cy="177684"/>
          </a:xfrm>
          <a:custGeom>
            <a:avLst/>
            <a:gdLst/>
            <a:ahLst/>
            <a:cxnLst/>
            <a:rect l="l" t="t" r="r" b="b"/>
            <a:pathLst>
              <a:path w="190654" h="177684">
                <a:moveTo>
                  <a:pt x="91101" y="0"/>
                </a:moveTo>
                <a:lnTo>
                  <a:pt x="49051" y="11135"/>
                </a:lnTo>
                <a:lnTo>
                  <a:pt x="17457" y="37649"/>
                </a:lnTo>
                <a:lnTo>
                  <a:pt x="1181" y="74995"/>
                </a:lnTo>
                <a:lnTo>
                  <a:pt x="0" y="89064"/>
                </a:lnTo>
                <a:lnTo>
                  <a:pt x="923" y="101476"/>
                </a:lnTo>
                <a:lnTo>
                  <a:pt x="15566" y="137155"/>
                </a:lnTo>
                <a:lnTo>
                  <a:pt x="45904" y="163561"/>
                </a:lnTo>
                <a:lnTo>
                  <a:pt x="89193" y="176840"/>
                </a:lnTo>
                <a:lnTo>
                  <a:pt x="106027" y="177684"/>
                </a:lnTo>
                <a:lnTo>
                  <a:pt x="120024" y="175225"/>
                </a:lnTo>
                <a:lnTo>
                  <a:pt x="156562" y="156957"/>
                </a:lnTo>
                <a:lnTo>
                  <a:pt x="181552" y="124699"/>
                </a:lnTo>
                <a:lnTo>
                  <a:pt x="190654" y="81471"/>
                </a:lnTo>
                <a:lnTo>
                  <a:pt x="188325" y="68084"/>
                </a:lnTo>
                <a:lnTo>
                  <a:pt x="169436" y="33028"/>
                </a:lnTo>
                <a:lnTo>
                  <a:pt x="135726" y="8923"/>
                </a:lnTo>
                <a:lnTo>
                  <a:pt x="91101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98330" y="2243516"/>
            <a:ext cx="190654" cy="177684"/>
          </a:xfrm>
          <a:custGeom>
            <a:avLst/>
            <a:gdLst/>
            <a:ahLst/>
            <a:cxnLst/>
            <a:rect l="l" t="t" r="r" b="b"/>
            <a:pathLst>
              <a:path w="190654" h="177684">
                <a:moveTo>
                  <a:pt x="0" y="89064"/>
                </a:moveTo>
                <a:lnTo>
                  <a:pt x="10089" y="49119"/>
                </a:lnTo>
                <a:lnTo>
                  <a:pt x="37117" y="18489"/>
                </a:lnTo>
                <a:lnTo>
                  <a:pt x="76223" y="1722"/>
                </a:lnTo>
                <a:lnTo>
                  <a:pt x="91101" y="0"/>
                </a:lnTo>
                <a:lnTo>
                  <a:pt x="106948" y="1026"/>
                </a:lnTo>
                <a:lnTo>
                  <a:pt x="148368" y="15480"/>
                </a:lnTo>
                <a:lnTo>
                  <a:pt x="177571" y="43706"/>
                </a:lnTo>
                <a:lnTo>
                  <a:pt x="190654" y="81471"/>
                </a:lnTo>
                <a:lnTo>
                  <a:pt x="189653" y="96913"/>
                </a:lnTo>
                <a:lnTo>
                  <a:pt x="174773" y="136820"/>
                </a:lnTo>
                <a:lnTo>
                  <a:pt x="145452" y="164750"/>
                </a:lnTo>
                <a:lnTo>
                  <a:pt x="106027" y="177684"/>
                </a:lnTo>
                <a:lnTo>
                  <a:pt x="89193" y="176840"/>
                </a:lnTo>
                <a:lnTo>
                  <a:pt x="45904" y="163561"/>
                </a:lnTo>
                <a:lnTo>
                  <a:pt x="15566" y="137155"/>
                </a:lnTo>
                <a:lnTo>
                  <a:pt x="923" y="101476"/>
                </a:lnTo>
                <a:lnTo>
                  <a:pt x="0" y="89064"/>
                </a:lnTo>
                <a:close/>
              </a:path>
            </a:pathLst>
          </a:custGeom>
          <a:ln w="12657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89955" y="2340859"/>
            <a:ext cx="245551" cy="0"/>
          </a:xfrm>
          <a:custGeom>
            <a:avLst/>
            <a:gdLst/>
            <a:ahLst/>
            <a:cxnLst/>
            <a:rect l="l" t="t" r="r" b="b"/>
            <a:pathLst>
              <a:path w="245551">
                <a:moveTo>
                  <a:pt x="0" y="0"/>
                </a:moveTo>
                <a:lnTo>
                  <a:pt x="245551" y="0"/>
                </a:lnTo>
              </a:path>
            </a:pathLst>
          </a:custGeom>
          <a:ln w="16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55187" y="2343406"/>
            <a:ext cx="245551" cy="0"/>
          </a:xfrm>
          <a:custGeom>
            <a:avLst/>
            <a:gdLst/>
            <a:ahLst/>
            <a:cxnLst/>
            <a:rect l="l" t="t" r="r" b="b"/>
            <a:pathLst>
              <a:path w="245551">
                <a:moveTo>
                  <a:pt x="0" y="0"/>
                </a:moveTo>
                <a:lnTo>
                  <a:pt x="245551" y="0"/>
                </a:lnTo>
              </a:path>
            </a:pathLst>
          </a:custGeom>
          <a:ln w="165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4513" y="3809405"/>
            <a:ext cx="753932" cy="764204"/>
          </a:xfrm>
          <a:custGeom>
            <a:avLst/>
            <a:gdLst/>
            <a:ahLst/>
            <a:cxnLst/>
            <a:rect l="l" t="t" r="r" b="b"/>
            <a:pathLst>
              <a:path w="753932" h="764204">
                <a:moveTo>
                  <a:pt x="0" y="0"/>
                </a:moveTo>
                <a:lnTo>
                  <a:pt x="56356" y="5540"/>
                </a:lnTo>
                <a:lnTo>
                  <a:pt x="111582" y="21397"/>
                </a:lnTo>
                <a:lnTo>
                  <a:pt x="164545" y="46425"/>
                </a:lnTo>
                <a:lnTo>
                  <a:pt x="214116" y="79477"/>
                </a:lnTo>
                <a:lnTo>
                  <a:pt x="259164" y="119406"/>
                </a:lnTo>
                <a:lnTo>
                  <a:pt x="298557" y="165068"/>
                </a:lnTo>
                <a:lnTo>
                  <a:pt x="331164" y="215314"/>
                </a:lnTo>
                <a:lnTo>
                  <a:pt x="355856" y="268999"/>
                </a:lnTo>
                <a:lnTo>
                  <a:pt x="371500" y="324977"/>
                </a:lnTo>
                <a:lnTo>
                  <a:pt x="376966" y="382102"/>
                </a:lnTo>
                <a:lnTo>
                  <a:pt x="378356" y="410735"/>
                </a:lnTo>
                <a:lnTo>
                  <a:pt x="382432" y="439226"/>
                </a:lnTo>
                <a:lnTo>
                  <a:pt x="398076" y="495204"/>
                </a:lnTo>
                <a:lnTo>
                  <a:pt x="422767" y="548889"/>
                </a:lnTo>
                <a:lnTo>
                  <a:pt x="455375" y="599136"/>
                </a:lnTo>
                <a:lnTo>
                  <a:pt x="494768" y="644797"/>
                </a:lnTo>
                <a:lnTo>
                  <a:pt x="539815" y="684727"/>
                </a:lnTo>
                <a:lnTo>
                  <a:pt x="589386" y="717778"/>
                </a:lnTo>
                <a:lnTo>
                  <a:pt x="642350" y="742806"/>
                </a:lnTo>
                <a:lnTo>
                  <a:pt x="697576" y="758663"/>
                </a:lnTo>
                <a:lnTo>
                  <a:pt x="725683" y="762795"/>
                </a:lnTo>
                <a:lnTo>
                  <a:pt x="753932" y="764204"/>
                </a:lnTo>
              </a:path>
            </a:pathLst>
          </a:custGeom>
          <a:ln w="26564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10792" y="3761006"/>
            <a:ext cx="474977" cy="113356"/>
          </a:xfrm>
          <a:custGeom>
            <a:avLst/>
            <a:gdLst/>
            <a:ahLst/>
            <a:cxnLst/>
            <a:rect l="l" t="t" r="r" b="b"/>
            <a:pathLst>
              <a:path w="474977" h="113356">
                <a:moveTo>
                  <a:pt x="0" y="113356"/>
                </a:moveTo>
                <a:lnTo>
                  <a:pt x="474977" y="113356"/>
                </a:lnTo>
                <a:lnTo>
                  <a:pt x="474977" y="0"/>
                </a:lnTo>
                <a:lnTo>
                  <a:pt x="0" y="0"/>
                </a:lnTo>
                <a:lnTo>
                  <a:pt x="0" y="11335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10792" y="3761006"/>
            <a:ext cx="474977" cy="113356"/>
          </a:xfrm>
          <a:custGeom>
            <a:avLst/>
            <a:gdLst/>
            <a:ahLst/>
            <a:cxnLst/>
            <a:rect l="l" t="t" r="r" b="b"/>
            <a:pathLst>
              <a:path w="474977" h="113356">
                <a:moveTo>
                  <a:pt x="0" y="113356"/>
                </a:moveTo>
                <a:lnTo>
                  <a:pt x="474977" y="113356"/>
                </a:lnTo>
                <a:lnTo>
                  <a:pt x="474977" y="0"/>
                </a:lnTo>
                <a:lnTo>
                  <a:pt x="0" y="0"/>
                </a:lnTo>
                <a:lnTo>
                  <a:pt x="0" y="113356"/>
                </a:lnTo>
                <a:close/>
              </a:path>
            </a:pathLst>
          </a:custGeom>
          <a:ln w="21636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97702" y="3810679"/>
            <a:ext cx="112042" cy="0"/>
          </a:xfrm>
          <a:custGeom>
            <a:avLst/>
            <a:gdLst/>
            <a:ahLst/>
            <a:cxnLst/>
            <a:rect l="l" t="t" r="r" b="b"/>
            <a:pathLst>
              <a:path w="112042">
                <a:moveTo>
                  <a:pt x="0" y="0"/>
                </a:moveTo>
                <a:lnTo>
                  <a:pt x="112042" y="0"/>
                </a:lnTo>
              </a:path>
            </a:pathLst>
          </a:custGeom>
          <a:ln w="16557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39702" y="4237360"/>
            <a:ext cx="1315612" cy="699247"/>
          </a:xfrm>
          <a:custGeom>
            <a:avLst/>
            <a:gdLst/>
            <a:ahLst/>
            <a:cxnLst/>
            <a:rect l="l" t="t" r="r" b="b"/>
            <a:pathLst>
              <a:path w="1315612" h="699247">
                <a:moveTo>
                  <a:pt x="0" y="699247"/>
                </a:moveTo>
                <a:lnTo>
                  <a:pt x="1315612" y="699247"/>
                </a:lnTo>
                <a:lnTo>
                  <a:pt x="1315612" y="0"/>
                </a:lnTo>
                <a:lnTo>
                  <a:pt x="0" y="0"/>
                </a:lnTo>
                <a:lnTo>
                  <a:pt x="0" y="6992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39702" y="4237360"/>
            <a:ext cx="1315612" cy="699247"/>
          </a:xfrm>
          <a:custGeom>
            <a:avLst/>
            <a:gdLst/>
            <a:ahLst/>
            <a:cxnLst/>
            <a:rect l="l" t="t" r="r" b="b"/>
            <a:pathLst>
              <a:path w="1315612" h="699247">
                <a:moveTo>
                  <a:pt x="0" y="699247"/>
                </a:moveTo>
                <a:lnTo>
                  <a:pt x="1315612" y="699247"/>
                </a:lnTo>
                <a:lnTo>
                  <a:pt x="1315612" y="0"/>
                </a:lnTo>
                <a:lnTo>
                  <a:pt x="0" y="0"/>
                </a:lnTo>
                <a:lnTo>
                  <a:pt x="0" y="699247"/>
                </a:lnTo>
                <a:close/>
              </a:path>
            </a:pathLst>
          </a:custGeom>
          <a:ln w="165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11610" y="4245835"/>
            <a:ext cx="936625" cy="436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8600"/>
              </a:lnSpc>
            </a:pPr>
            <a:r>
              <a:rPr sz="1150" dirty="0">
                <a:solidFill>
                  <a:prstClr val="black"/>
                </a:solidFill>
                <a:cs typeface="Calibri"/>
              </a:rPr>
              <a:t>Keit</a:t>
            </a:r>
            <a:r>
              <a:rPr sz="1150" spc="-10" dirty="0">
                <a:solidFill>
                  <a:prstClr val="black"/>
                </a:solidFill>
                <a:cs typeface="Calibri"/>
              </a:rPr>
              <a:t>h</a:t>
            </a:r>
            <a:r>
              <a:rPr sz="1150" dirty="0">
                <a:solidFill>
                  <a:prstClr val="black"/>
                </a:solidFill>
                <a:cs typeface="Calibri"/>
              </a:rPr>
              <a:t>l</a:t>
            </a:r>
            <a:r>
              <a:rPr sz="115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1150" dirty="0">
                <a:solidFill>
                  <a:prstClr val="black"/>
                </a:solidFill>
                <a:cs typeface="Calibri"/>
              </a:rPr>
              <a:t>y</a:t>
            </a:r>
            <a:r>
              <a:rPr sz="115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1150" dirty="0">
                <a:solidFill>
                  <a:prstClr val="black"/>
                </a:solidFill>
                <a:cs typeface="Calibri"/>
              </a:rPr>
              <a:t>Mi</a:t>
            </a:r>
            <a:r>
              <a:rPr sz="115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1150" dirty="0">
                <a:solidFill>
                  <a:prstClr val="black"/>
                </a:solidFill>
                <a:cs typeface="Calibri"/>
              </a:rPr>
              <a:t>r</a:t>
            </a:r>
            <a:r>
              <a:rPr sz="115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1150" dirty="0">
                <a:solidFill>
                  <a:prstClr val="black"/>
                </a:solidFill>
                <a:cs typeface="Calibri"/>
              </a:rPr>
              <a:t>- </a:t>
            </a:r>
            <a:r>
              <a:rPr sz="1150" spc="-5" dirty="0">
                <a:solidFill>
                  <a:prstClr val="black"/>
                </a:solidFill>
                <a:cs typeface="Calibri"/>
              </a:rPr>
              <a:t>V</a:t>
            </a:r>
            <a:r>
              <a:rPr sz="1150" dirty="0">
                <a:solidFill>
                  <a:prstClr val="black"/>
                </a:solidFill>
                <a:cs typeface="Calibri"/>
              </a:rPr>
              <a:t>olt</a:t>
            </a:r>
            <a:r>
              <a:rPr sz="115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1150" dirty="0">
                <a:solidFill>
                  <a:prstClr val="black"/>
                </a:solidFill>
                <a:cs typeface="Calibri"/>
              </a:rPr>
              <a:t>e</a:t>
            </a:r>
            <a:r>
              <a:rPr sz="115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1150" dirty="0">
                <a:solidFill>
                  <a:prstClr val="black"/>
                </a:solidFill>
                <a:cs typeface="Calibri"/>
              </a:rPr>
              <a:t>er</a:t>
            </a:r>
            <a:endParaRPr sz="115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74755" y="2280903"/>
            <a:ext cx="48133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solidFill>
                  <a:prstClr val="black"/>
                </a:solidFill>
                <a:cs typeface="Calibri"/>
              </a:rPr>
              <a:t>Tur</a:t>
            </a:r>
            <a:r>
              <a:rPr sz="900" spc="-10" dirty="0">
                <a:solidFill>
                  <a:prstClr val="black"/>
                </a:solidFill>
                <a:cs typeface="Calibri"/>
              </a:rPr>
              <a:t>n</a:t>
            </a:r>
            <a:r>
              <a:rPr sz="900" dirty="0">
                <a:solidFill>
                  <a:prstClr val="black"/>
                </a:solidFill>
                <a:cs typeface="Calibri"/>
              </a:rPr>
              <a:t>tab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900" dirty="0">
                <a:solidFill>
                  <a:prstClr val="black"/>
                </a:solidFill>
                <a:cs typeface="Calibri"/>
              </a:rPr>
              <a:t>e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89024" y="2080924"/>
            <a:ext cx="91937" cy="476672"/>
          </a:xfrm>
          <a:custGeom>
            <a:avLst/>
            <a:gdLst/>
            <a:ahLst/>
            <a:cxnLst/>
            <a:rect l="l" t="t" r="r" b="b"/>
            <a:pathLst>
              <a:path w="91937" h="476672">
                <a:moveTo>
                  <a:pt x="9110" y="387090"/>
                </a:moveTo>
                <a:lnTo>
                  <a:pt x="5235" y="389425"/>
                </a:lnTo>
                <a:lnTo>
                  <a:pt x="1256" y="391760"/>
                </a:lnTo>
                <a:lnTo>
                  <a:pt x="0" y="396855"/>
                </a:lnTo>
                <a:lnTo>
                  <a:pt x="2303" y="400782"/>
                </a:lnTo>
                <a:lnTo>
                  <a:pt x="45968" y="476672"/>
                </a:lnTo>
                <a:lnTo>
                  <a:pt x="55434" y="460220"/>
                </a:lnTo>
                <a:lnTo>
                  <a:pt x="37801" y="460220"/>
                </a:lnTo>
                <a:lnTo>
                  <a:pt x="37801" y="429698"/>
                </a:lnTo>
                <a:lnTo>
                  <a:pt x="16335" y="392397"/>
                </a:lnTo>
                <a:lnTo>
                  <a:pt x="14136" y="388470"/>
                </a:lnTo>
                <a:lnTo>
                  <a:pt x="9110" y="387090"/>
                </a:lnTo>
                <a:close/>
              </a:path>
              <a:path w="91937" h="476672">
                <a:moveTo>
                  <a:pt x="37801" y="429698"/>
                </a:moveTo>
                <a:lnTo>
                  <a:pt x="37801" y="460220"/>
                </a:lnTo>
                <a:lnTo>
                  <a:pt x="54136" y="460220"/>
                </a:lnTo>
                <a:lnTo>
                  <a:pt x="54136" y="456081"/>
                </a:lnTo>
                <a:lnTo>
                  <a:pt x="38953" y="456081"/>
                </a:lnTo>
                <a:lnTo>
                  <a:pt x="45968" y="443890"/>
                </a:lnTo>
                <a:lnTo>
                  <a:pt x="37801" y="429698"/>
                </a:lnTo>
                <a:close/>
              </a:path>
              <a:path w="91937" h="476672">
                <a:moveTo>
                  <a:pt x="82827" y="387090"/>
                </a:moveTo>
                <a:lnTo>
                  <a:pt x="77801" y="388470"/>
                </a:lnTo>
                <a:lnTo>
                  <a:pt x="75602" y="392397"/>
                </a:lnTo>
                <a:lnTo>
                  <a:pt x="54136" y="429698"/>
                </a:lnTo>
                <a:lnTo>
                  <a:pt x="54136" y="460220"/>
                </a:lnTo>
                <a:lnTo>
                  <a:pt x="55434" y="460220"/>
                </a:lnTo>
                <a:lnTo>
                  <a:pt x="89634" y="400782"/>
                </a:lnTo>
                <a:lnTo>
                  <a:pt x="91937" y="396855"/>
                </a:lnTo>
                <a:lnTo>
                  <a:pt x="90681" y="391760"/>
                </a:lnTo>
                <a:lnTo>
                  <a:pt x="86702" y="389425"/>
                </a:lnTo>
                <a:lnTo>
                  <a:pt x="82827" y="387090"/>
                </a:lnTo>
                <a:close/>
              </a:path>
              <a:path w="91937" h="476672">
                <a:moveTo>
                  <a:pt x="45968" y="443890"/>
                </a:moveTo>
                <a:lnTo>
                  <a:pt x="38953" y="456081"/>
                </a:lnTo>
                <a:lnTo>
                  <a:pt x="52984" y="456081"/>
                </a:lnTo>
                <a:lnTo>
                  <a:pt x="45968" y="443890"/>
                </a:lnTo>
                <a:close/>
              </a:path>
              <a:path w="91937" h="476672">
                <a:moveTo>
                  <a:pt x="54136" y="429698"/>
                </a:moveTo>
                <a:lnTo>
                  <a:pt x="45968" y="443890"/>
                </a:lnTo>
                <a:lnTo>
                  <a:pt x="52984" y="456081"/>
                </a:lnTo>
                <a:lnTo>
                  <a:pt x="54136" y="456081"/>
                </a:lnTo>
                <a:lnTo>
                  <a:pt x="54136" y="429698"/>
                </a:lnTo>
                <a:close/>
              </a:path>
              <a:path w="91937" h="476672">
                <a:moveTo>
                  <a:pt x="45968" y="32888"/>
                </a:moveTo>
                <a:lnTo>
                  <a:pt x="37801" y="47080"/>
                </a:lnTo>
                <a:lnTo>
                  <a:pt x="37801" y="429698"/>
                </a:lnTo>
                <a:lnTo>
                  <a:pt x="45968" y="443890"/>
                </a:lnTo>
                <a:lnTo>
                  <a:pt x="54136" y="429698"/>
                </a:lnTo>
                <a:lnTo>
                  <a:pt x="54136" y="47080"/>
                </a:lnTo>
                <a:lnTo>
                  <a:pt x="45968" y="32888"/>
                </a:lnTo>
                <a:close/>
              </a:path>
              <a:path w="91937" h="476672">
                <a:moveTo>
                  <a:pt x="45968" y="0"/>
                </a:moveTo>
                <a:lnTo>
                  <a:pt x="2303" y="75995"/>
                </a:lnTo>
                <a:lnTo>
                  <a:pt x="0" y="79923"/>
                </a:lnTo>
                <a:lnTo>
                  <a:pt x="1256" y="85017"/>
                </a:lnTo>
                <a:lnTo>
                  <a:pt x="5235" y="87352"/>
                </a:lnTo>
                <a:lnTo>
                  <a:pt x="9110" y="89581"/>
                </a:lnTo>
                <a:lnTo>
                  <a:pt x="14136" y="88308"/>
                </a:lnTo>
                <a:lnTo>
                  <a:pt x="16335" y="84380"/>
                </a:lnTo>
                <a:lnTo>
                  <a:pt x="37801" y="47080"/>
                </a:lnTo>
                <a:lnTo>
                  <a:pt x="37801" y="16451"/>
                </a:lnTo>
                <a:lnTo>
                  <a:pt x="55421" y="16451"/>
                </a:lnTo>
                <a:lnTo>
                  <a:pt x="45968" y="0"/>
                </a:lnTo>
                <a:close/>
              </a:path>
              <a:path w="91937" h="476672">
                <a:moveTo>
                  <a:pt x="55421" y="16451"/>
                </a:moveTo>
                <a:lnTo>
                  <a:pt x="54136" y="16451"/>
                </a:lnTo>
                <a:lnTo>
                  <a:pt x="54136" y="47080"/>
                </a:lnTo>
                <a:lnTo>
                  <a:pt x="75602" y="84380"/>
                </a:lnTo>
                <a:lnTo>
                  <a:pt x="77801" y="88308"/>
                </a:lnTo>
                <a:lnTo>
                  <a:pt x="82827" y="89581"/>
                </a:lnTo>
                <a:lnTo>
                  <a:pt x="86702" y="87352"/>
                </a:lnTo>
                <a:lnTo>
                  <a:pt x="90681" y="85017"/>
                </a:lnTo>
                <a:lnTo>
                  <a:pt x="91937" y="79923"/>
                </a:lnTo>
                <a:lnTo>
                  <a:pt x="89634" y="75995"/>
                </a:lnTo>
                <a:lnTo>
                  <a:pt x="55421" y="16451"/>
                </a:lnTo>
                <a:close/>
              </a:path>
              <a:path w="91937" h="476672">
                <a:moveTo>
                  <a:pt x="54136" y="16451"/>
                </a:moveTo>
                <a:lnTo>
                  <a:pt x="37801" y="16451"/>
                </a:lnTo>
                <a:lnTo>
                  <a:pt x="37801" y="47080"/>
                </a:lnTo>
                <a:lnTo>
                  <a:pt x="45968" y="32888"/>
                </a:lnTo>
                <a:lnTo>
                  <a:pt x="38953" y="20697"/>
                </a:lnTo>
                <a:lnTo>
                  <a:pt x="54136" y="20697"/>
                </a:lnTo>
                <a:lnTo>
                  <a:pt x="54136" y="16451"/>
                </a:lnTo>
                <a:close/>
              </a:path>
              <a:path w="91937" h="476672">
                <a:moveTo>
                  <a:pt x="54136" y="20697"/>
                </a:moveTo>
                <a:lnTo>
                  <a:pt x="52984" y="20697"/>
                </a:lnTo>
                <a:lnTo>
                  <a:pt x="45968" y="32888"/>
                </a:lnTo>
                <a:lnTo>
                  <a:pt x="54136" y="47080"/>
                </a:lnTo>
                <a:lnTo>
                  <a:pt x="54136" y="20697"/>
                </a:lnTo>
                <a:close/>
              </a:path>
              <a:path w="91937" h="476672">
                <a:moveTo>
                  <a:pt x="52984" y="20697"/>
                </a:moveTo>
                <a:lnTo>
                  <a:pt x="38953" y="20697"/>
                </a:lnTo>
                <a:lnTo>
                  <a:pt x="45968" y="32888"/>
                </a:lnTo>
                <a:lnTo>
                  <a:pt x="52984" y="2069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33831" y="1251231"/>
            <a:ext cx="1257915" cy="368940"/>
          </a:xfrm>
          <a:custGeom>
            <a:avLst/>
            <a:gdLst/>
            <a:ahLst/>
            <a:cxnLst/>
            <a:rect l="l" t="t" r="r" b="b"/>
            <a:pathLst>
              <a:path w="1257915" h="368940">
                <a:moveTo>
                  <a:pt x="62827" y="285409"/>
                </a:moveTo>
                <a:lnTo>
                  <a:pt x="59581" y="285409"/>
                </a:lnTo>
                <a:lnTo>
                  <a:pt x="57487" y="287531"/>
                </a:lnTo>
                <a:lnTo>
                  <a:pt x="0" y="346333"/>
                </a:lnTo>
                <a:lnTo>
                  <a:pt x="78848" y="368091"/>
                </a:lnTo>
                <a:lnTo>
                  <a:pt x="81571" y="368940"/>
                </a:lnTo>
                <a:lnTo>
                  <a:pt x="84503" y="367242"/>
                </a:lnTo>
                <a:lnTo>
                  <a:pt x="85236" y="364376"/>
                </a:lnTo>
                <a:lnTo>
                  <a:pt x="85969" y="361617"/>
                </a:lnTo>
                <a:lnTo>
                  <a:pt x="84398" y="358645"/>
                </a:lnTo>
                <a:lnTo>
                  <a:pt x="81571" y="357902"/>
                </a:lnTo>
                <a:lnTo>
                  <a:pt x="48601" y="348774"/>
                </a:lnTo>
                <a:lnTo>
                  <a:pt x="11308" y="348774"/>
                </a:lnTo>
                <a:lnTo>
                  <a:pt x="8691" y="338478"/>
                </a:lnTo>
                <a:lnTo>
                  <a:pt x="27276" y="333432"/>
                </a:lnTo>
                <a:lnTo>
                  <a:pt x="67016" y="292838"/>
                </a:lnTo>
                <a:lnTo>
                  <a:pt x="66911" y="289548"/>
                </a:lnTo>
                <a:lnTo>
                  <a:pt x="64921" y="287425"/>
                </a:lnTo>
                <a:lnTo>
                  <a:pt x="62827" y="285409"/>
                </a:lnTo>
                <a:close/>
              </a:path>
              <a:path w="1257915" h="368940">
                <a:moveTo>
                  <a:pt x="27276" y="333432"/>
                </a:moveTo>
                <a:lnTo>
                  <a:pt x="8691" y="338478"/>
                </a:lnTo>
                <a:lnTo>
                  <a:pt x="11308" y="348774"/>
                </a:lnTo>
                <a:lnTo>
                  <a:pt x="16779" y="347288"/>
                </a:lnTo>
                <a:lnTo>
                  <a:pt x="13717" y="347288"/>
                </a:lnTo>
                <a:lnTo>
                  <a:pt x="11413" y="338478"/>
                </a:lnTo>
                <a:lnTo>
                  <a:pt x="22338" y="338478"/>
                </a:lnTo>
                <a:lnTo>
                  <a:pt x="27276" y="333432"/>
                </a:lnTo>
                <a:close/>
              </a:path>
              <a:path w="1257915" h="368940">
                <a:moveTo>
                  <a:pt x="30133" y="343661"/>
                </a:moveTo>
                <a:lnTo>
                  <a:pt x="11308" y="348774"/>
                </a:lnTo>
                <a:lnTo>
                  <a:pt x="48601" y="348774"/>
                </a:lnTo>
                <a:lnTo>
                  <a:pt x="30133" y="343661"/>
                </a:lnTo>
                <a:close/>
              </a:path>
              <a:path w="1257915" h="368940">
                <a:moveTo>
                  <a:pt x="11413" y="338478"/>
                </a:moveTo>
                <a:lnTo>
                  <a:pt x="13717" y="347288"/>
                </a:lnTo>
                <a:lnTo>
                  <a:pt x="20009" y="340858"/>
                </a:lnTo>
                <a:lnTo>
                  <a:pt x="11413" y="338478"/>
                </a:lnTo>
                <a:close/>
              </a:path>
              <a:path w="1257915" h="368940">
                <a:moveTo>
                  <a:pt x="20009" y="340858"/>
                </a:moveTo>
                <a:lnTo>
                  <a:pt x="13717" y="347288"/>
                </a:lnTo>
                <a:lnTo>
                  <a:pt x="16779" y="347288"/>
                </a:lnTo>
                <a:lnTo>
                  <a:pt x="30133" y="343661"/>
                </a:lnTo>
                <a:lnTo>
                  <a:pt x="20009" y="340858"/>
                </a:lnTo>
                <a:close/>
              </a:path>
              <a:path w="1257915" h="368940">
                <a:moveTo>
                  <a:pt x="1255193" y="0"/>
                </a:moveTo>
                <a:lnTo>
                  <a:pt x="27276" y="333432"/>
                </a:lnTo>
                <a:lnTo>
                  <a:pt x="20009" y="340858"/>
                </a:lnTo>
                <a:lnTo>
                  <a:pt x="30133" y="343661"/>
                </a:lnTo>
                <a:lnTo>
                  <a:pt x="1257915" y="10189"/>
                </a:lnTo>
                <a:lnTo>
                  <a:pt x="1255193" y="0"/>
                </a:lnTo>
                <a:close/>
              </a:path>
              <a:path w="1257915" h="368940">
                <a:moveTo>
                  <a:pt x="22338" y="338478"/>
                </a:moveTo>
                <a:lnTo>
                  <a:pt x="11413" y="338478"/>
                </a:lnTo>
                <a:lnTo>
                  <a:pt x="20009" y="340858"/>
                </a:lnTo>
                <a:lnTo>
                  <a:pt x="22338" y="33847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99362" y="1052710"/>
            <a:ext cx="781685" cy="753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17170">
              <a:lnSpc>
                <a:spcPct val="120700"/>
              </a:lnSpc>
            </a:pPr>
            <a:r>
              <a:rPr sz="900" dirty="0">
                <a:solidFill>
                  <a:prstClr val="black"/>
                </a:solidFill>
                <a:cs typeface="Calibri"/>
              </a:rPr>
              <a:t>24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G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900" dirty="0">
                <a:solidFill>
                  <a:prstClr val="black"/>
                </a:solidFill>
                <a:cs typeface="Calibri"/>
              </a:rPr>
              <a:t>z Tra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900" dirty="0">
                <a:solidFill>
                  <a:prstClr val="black"/>
                </a:solidFill>
                <a:cs typeface="Calibri"/>
              </a:rPr>
              <a:t>smi</a:t>
            </a:r>
            <a:r>
              <a:rPr sz="9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900" dirty="0">
                <a:solidFill>
                  <a:prstClr val="black"/>
                </a:solidFill>
                <a:cs typeface="Calibri"/>
              </a:rPr>
              <a:t>ter</a:t>
            </a:r>
            <a:endParaRPr sz="9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550"/>
              </a:lnSpc>
              <a:spcBef>
                <a:spcPts val="11"/>
              </a:spcBef>
            </a:pPr>
            <a:endParaRPr sz="550">
              <a:solidFill>
                <a:prstClr val="black"/>
              </a:solidFill>
            </a:endParaRPr>
          </a:p>
          <a:p>
            <a:pPr marL="36195" marR="12700">
              <a:lnSpc>
                <a:spcPct val="120700"/>
              </a:lnSpc>
            </a:pPr>
            <a:r>
              <a:rPr sz="900" dirty="0">
                <a:solidFill>
                  <a:prstClr val="black"/>
                </a:solidFill>
                <a:cs typeface="Calibri"/>
              </a:rPr>
              <a:t>Horn with c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900" dirty="0">
                <a:solidFill>
                  <a:prstClr val="black"/>
                </a:solidFill>
                <a:cs typeface="Calibri"/>
              </a:rPr>
              <a:t>l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9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900" dirty="0">
                <a:solidFill>
                  <a:prstClr val="black"/>
                </a:solidFill>
                <a:cs typeface="Calibri"/>
              </a:rPr>
              <a:t>mati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900" dirty="0">
                <a:solidFill>
                  <a:prstClr val="black"/>
                </a:solidFill>
                <a:cs typeface="Calibri"/>
              </a:rPr>
              <a:t>g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900" dirty="0">
                <a:solidFill>
                  <a:prstClr val="black"/>
                </a:solidFill>
                <a:cs typeface="Calibri"/>
              </a:rPr>
              <a:t>lens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58437" y="1652438"/>
            <a:ext cx="1375822" cy="436870"/>
          </a:xfrm>
          <a:custGeom>
            <a:avLst/>
            <a:gdLst/>
            <a:ahLst/>
            <a:cxnLst/>
            <a:rect l="l" t="t" r="r" b="b"/>
            <a:pathLst>
              <a:path w="1375822" h="436870">
                <a:moveTo>
                  <a:pt x="61257" y="353869"/>
                </a:moveTo>
                <a:lnTo>
                  <a:pt x="58010" y="353975"/>
                </a:lnTo>
                <a:lnTo>
                  <a:pt x="0" y="416385"/>
                </a:lnTo>
                <a:lnTo>
                  <a:pt x="79372" y="436127"/>
                </a:lnTo>
                <a:lnTo>
                  <a:pt x="82094" y="436870"/>
                </a:lnTo>
                <a:lnTo>
                  <a:pt x="84922" y="435065"/>
                </a:lnTo>
                <a:lnTo>
                  <a:pt x="85655" y="432306"/>
                </a:lnTo>
                <a:lnTo>
                  <a:pt x="86388" y="429440"/>
                </a:lnTo>
                <a:lnTo>
                  <a:pt x="84608" y="426574"/>
                </a:lnTo>
                <a:lnTo>
                  <a:pt x="81780" y="425831"/>
                </a:lnTo>
                <a:lnTo>
                  <a:pt x="52444" y="418508"/>
                </a:lnTo>
                <a:lnTo>
                  <a:pt x="11413" y="418508"/>
                </a:lnTo>
                <a:lnTo>
                  <a:pt x="8481" y="408318"/>
                </a:lnTo>
                <a:lnTo>
                  <a:pt x="26988" y="402780"/>
                </a:lnTo>
                <a:lnTo>
                  <a:pt x="63665" y="363421"/>
                </a:lnTo>
                <a:lnTo>
                  <a:pt x="65654" y="361192"/>
                </a:lnTo>
                <a:lnTo>
                  <a:pt x="65550" y="357902"/>
                </a:lnTo>
                <a:lnTo>
                  <a:pt x="63456" y="355885"/>
                </a:lnTo>
                <a:lnTo>
                  <a:pt x="61257" y="353869"/>
                </a:lnTo>
                <a:close/>
              </a:path>
              <a:path w="1375822" h="436870">
                <a:moveTo>
                  <a:pt x="26988" y="402780"/>
                </a:moveTo>
                <a:lnTo>
                  <a:pt x="8481" y="408318"/>
                </a:lnTo>
                <a:lnTo>
                  <a:pt x="11413" y="418508"/>
                </a:lnTo>
                <a:lnTo>
                  <a:pt x="16379" y="417022"/>
                </a:lnTo>
                <a:lnTo>
                  <a:pt x="13717" y="417022"/>
                </a:lnTo>
                <a:lnTo>
                  <a:pt x="11204" y="408212"/>
                </a:lnTo>
                <a:lnTo>
                  <a:pt x="21926" y="408212"/>
                </a:lnTo>
                <a:lnTo>
                  <a:pt x="26988" y="402780"/>
                </a:lnTo>
                <a:close/>
              </a:path>
              <a:path w="1375822" h="436870">
                <a:moveTo>
                  <a:pt x="30074" y="412923"/>
                </a:moveTo>
                <a:lnTo>
                  <a:pt x="11413" y="418508"/>
                </a:lnTo>
                <a:lnTo>
                  <a:pt x="52444" y="418508"/>
                </a:lnTo>
                <a:lnTo>
                  <a:pt x="30074" y="412923"/>
                </a:lnTo>
                <a:close/>
              </a:path>
              <a:path w="1375822" h="436870">
                <a:moveTo>
                  <a:pt x="11204" y="408212"/>
                </a:moveTo>
                <a:lnTo>
                  <a:pt x="13717" y="417022"/>
                </a:lnTo>
                <a:lnTo>
                  <a:pt x="19903" y="410384"/>
                </a:lnTo>
                <a:lnTo>
                  <a:pt x="11204" y="408212"/>
                </a:lnTo>
                <a:close/>
              </a:path>
              <a:path w="1375822" h="436870">
                <a:moveTo>
                  <a:pt x="19903" y="410384"/>
                </a:moveTo>
                <a:lnTo>
                  <a:pt x="13717" y="417022"/>
                </a:lnTo>
                <a:lnTo>
                  <a:pt x="16379" y="417022"/>
                </a:lnTo>
                <a:lnTo>
                  <a:pt x="30074" y="412923"/>
                </a:lnTo>
                <a:lnTo>
                  <a:pt x="19903" y="410384"/>
                </a:lnTo>
                <a:close/>
              </a:path>
              <a:path w="1375822" h="436870">
                <a:moveTo>
                  <a:pt x="1372890" y="0"/>
                </a:moveTo>
                <a:lnTo>
                  <a:pt x="26988" y="402780"/>
                </a:lnTo>
                <a:lnTo>
                  <a:pt x="19903" y="410384"/>
                </a:lnTo>
                <a:lnTo>
                  <a:pt x="30074" y="412923"/>
                </a:lnTo>
                <a:lnTo>
                  <a:pt x="1375822" y="10189"/>
                </a:lnTo>
                <a:lnTo>
                  <a:pt x="1372890" y="0"/>
                </a:lnTo>
                <a:close/>
              </a:path>
              <a:path w="1375822" h="436870">
                <a:moveTo>
                  <a:pt x="21926" y="408212"/>
                </a:moveTo>
                <a:lnTo>
                  <a:pt x="11204" y="408212"/>
                </a:lnTo>
                <a:lnTo>
                  <a:pt x="19903" y="410384"/>
                </a:lnTo>
                <a:lnTo>
                  <a:pt x="21926" y="40821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23236" y="2949529"/>
            <a:ext cx="882650" cy="350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700"/>
              </a:lnSpc>
            </a:pPr>
            <a:r>
              <a:rPr sz="900" dirty="0">
                <a:solidFill>
                  <a:prstClr val="black"/>
                </a:solidFill>
                <a:cs typeface="Calibri"/>
              </a:rPr>
              <a:t>1.5 i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900" dirty="0">
                <a:solidFill>
                  <a:prstClr val="black"/>
                </a:solidFill>
                <a:cs typeface="Calibri"/>
              </a:rPr>
              <a:t>. 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900" dirty="0">
                <a:solidFill>
                  <a:prstClr val="black"/>
                </a:solidFill>
                <a:cs typeface="Calibri"/>
              </a:rPr>
              <a:t>ia. F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lu</a:t>
            </a:r>
            <a:r>
              <a:rPr sz="900" dirty="0">
                <a:solidFill>
                  <a:prstClr val="black"/>
                </a:solidFill>
                <a:cs typeface="Calibri"/>
              </a:rPr>
              <a:t>ores</a:t>
            </a:r>
            <a:r>
              <a:rPr sz="9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900" dirty="0">
                <a:solidFill>
                  <a:prstClr val="black"/>
                </a:solidFill>
                <a:cs typeface="Calibri"/>
              </a:rPr>
              <a:t>ent 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900" dirty="0">
                <a:solidFill>
                  <a:prstClr val="black"/>
                </a:solidFill>
                <a:cs typeface="Calibri"/>
              </a:rPr>
              <a:t>L</a:t>
            </a:r>
            <a:r>
              <a:rPr sz="9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mp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57913" y="2414095"/>
            <a:ext cx="1552473" cy="749557"/>
          </a:xfrm>
          <a:custGeom>
            <a:avLst/>
            <a:gdLst/>
            <a:ahLst/>
            <a:cxnLst/>
            <a:rect l="l" t="t" r="r" b="b"/>
            <a:pathLst>
              <a:path w="1552473" h="749557">
                <a:moveTo>
                  <a:pt x="29327" y="15637"/>
                </a:moveTo>
                <a:lnTo>
                  <a:pt x="18799" y="16593"/>
                </a:lnTo>
                <a:lnTo>
                  <a:pt x="24673" y="25222"/>
                </a:lnTo>
                <a:lnTo>
                  <a:pt x="1548075" y="749557"/>
                </a:lnTo>
                <a:lnTo>
                  <a:pt x="1552473" y="740004"/>
                </a:lnTo>
                <a:lnTo>
                  <a:pt x="29327" y="15637"/>
                </a:lnTo>
                <a:close/>
              </a:path>
              <a:path w="1552473" h="749557">
                <a:moveTo>
                  <a:pt x="84293" y="0"/>
                </a:moveTo>
                <a:lnTo>
                  <a:pt x="81361" y="212"/>
                </a:lnTo>
                <a:lnTo>
                  <a:pt x="0" y="7642"/>
                </a:lnTo>
                <a:lnTo>
                  <a:pt x="46387" y="75783"/>
                </a:lnTo>
                <a:lnTo>
                  <a:pt x="48063" y="78224"/>
                </a:lnTo>
                <a:lnTo>
                  <a:pt x="51309" y="78755"/>
                </a:lnTo>
                <a:lnTo>
                  <a:pt x="53717" y="77163"/>
                </a:lnTo>
                <a:lnTo>
                  <a:pt x="56021" y="75465"/>
                </a:lnTo>
                <a:lnTo>
                  <a:pt x="56649" y="72174"/>
                </a:lnTo>
                <a:lnTo>
                  <a:pt x="54974" y="69733"/>
                </a:lnTo>
                <a:lnTo>
                  <a:pt x="24673" y="25222"/>
                </a:lnTo>
                <a:lnTo>
                  <a:pt x="7120" y="16876"/>
                </a:lnTo>
                <a:lnTo>
                  <a:pt x="11623" y="7217"/>
                </a:lnTo>
                <a:lnTo>
                  <a:pt x="87252" y="7217"/>
                </a:lnTo>
                <a:lnTo>
                  <a:pt x="87016" y="4988"/>
                </a:lnTo>
                <a:lnTo>
                  <a:pt x="86806" y="2122"/>
                </a:lnTo>
                <a:lnTo>
                  <a:pt x="84293" y="0"/>
                </a:lnTo>
                <a:close/>
              </a:path>
              <a:path w="1552473" h="749557">
                <a:moveTo>
                  <a:pt x="11623" y="7217"/>
                </a:moveTo>
                <a:lnTo>
                  <a:pt x="7120" y="16876"/>
                </a:lnTo>
                <a:lnTo>
                  <a:pt x="24673" y="25222"/>
                </a:lnTo>
                <a:lnTo>
                  <a:pt x="19353" y="17406"/>
                </a:lnTo>
                <a:lnTo>
                  <a:pt x="9843" y="17406"/>
                </a:lnTo>
                <a:lnTo>
                  <a:pt x="13717" y="9127"/>
                </a:lnTo>
                <a:lnTo>
                  <a:pt x="15640" y="9127"/>
                </a:lnTo>
                <a:lnTo>
                  <a:pt x="11623" y="7217"/>
                </a:lnTo>
                <a:close/>
              </a:path>
              <a:path w="1552473" h="749557">
                <a:moveTo>
                  <a:pt x="13717" y="9127"/>
                </a:moveTo>
                <a:lnTo>
                  <a:pt x="9843" y="17406"/>
                </a:lnTo>
                <a:lnTo>
                  <a:pt x="18799" y="16593"/>
                </a:lnTo>
                <a:lnTo>
                  <a:pt x="13717" y="9127"/>
                </a:lnTo>
                <a:close/>
              </a:path>
              <a:path w="1552473" h="749557">
                <a:moveTo>
                  <a:pt x="18799" y="16593"/>
                </a:moveTo>
                <a:lnTo>
                  <a:pt x="9843" y="17406"/>
                </a:lnTo>
                <a:lnTo>
                  <a:pt x="19353" y="17406"/>
                </a:lnTo>
                <a:lnTo>
                  <a:pt x="18799" y="16593"/>
                </a:lnTo>
                <a:close/>
              </a:path>
              <a:path w="1552473" h="749557">
                <a:moveTo>
                  <a:pt x="15640" y="9127"/>
                </a:moveTo>
                <a:lnTo>
                  <a:pt x="13717" y="9127"/>
                </a:lnTo>
                <a:lnTo>
                  <a:pt x="18799" y="16593"/>
                </a:lnTo>
                <a:lnTo>
                  <a:pt x="29327" y="15637"/>
                </a:lnTo>
                <a:lnTo>
                  <a:pt x="15640" y="9127"/>
                </a:lnTo>
                <a:close/>
              </a:path>
              <a:path w="1552473" h="749557">
                <a:moveTo>
                  <a:pt x="87252" y="7217"/>
                </a:moveTo>
                <a:lnTo>
                  <a:pt x="11623" y="7217"/>
                </a:lnTo>
                <a:lnTo>
                  <a:pt x="29327" y="15637"/>
                </a:lnTo>
                <a:lnTo>
                  <a:pt x="82304" y="10826"/>
                </a:lnTo>
                <a:lnTo>
                  <a:pt x="85131" y="10507"/>
                </a:lnTo>
                <a:lnTo>
                  <a:pt x="87330" y="7960"/>
                </a:lnTo>
                <a:lnTo>
                  <a:pt x="87252" y="721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89213" y="1580476"/>
            <a:ext cx="474977" cy="254734"/>
          </a:xfrm>
          <a:custGeom>
            <a:avLst/>
            <a:gdLst/>
            <a:ahLst/>
            <a:cxnLst/>
            <a:rect l="l" t="t" r="r" b="b"/>
            <a:pathLst>
              <a:path w="474977" h="254734">
                <a:moveTo>
                  <a:pt x="0" y="254734"/>
                </a:moveTo>
                <a:lnTo>
                  <a:pt x="474977" y="254734"/>
                </a:lnTo>
                <a:lnTo>
                  <a:pt x="474977" y="0"/>
                </a:lnTo>
                <a:lnTo>
                  <a:pt x="0" y="0"/>
                </a:lnTo>
                <a:lnTo>
                  <a:pt x="0" y="25473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89213" y="1580476"/>
            <a:ext cx="474977" cy="254734"/>
          </a:xfrm>
          <a:custGeom>
            <a:avLst/>
            <a:gdLst/>
            <a:ahLst/>
            <a:cxnLst/>
            <a:rect l="l" t="t" r="r" b="b"/>
            <a:pathLst>
              <a:path w="474977" h="254734">
                <a:moveTo>
                  <a:pt x="0" y="254734"/>
                </a:moveTo>
                <a:lnTo>
                  <a:pt x="474977" y="254734"/>
                </a:lnTo>
                <a:lnTo>
                  <a:pt x="474977" y="0"/>
                </a:lnTo>
                <a:lnTo>
                  <a:pt x="0" y="0"/>
                </a:lnTo>
                <a:lnTo>
                  <a:pt x="0" y="254734"/>
                </a:lnTo>
                <a:close/>
              </a:path>
            </a:pathLst>
          </a:custGeom>
          <a:ln w="21587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25970" y="1739685"/>
            <a:ext cx="593198" cy="547149"/>
          </a:xfrm>
          <a:custGeom>
            <a:avLst/>
            <a:gdLst/>
            <a:ahLst/>
            <a:cxnLst/>
            <a:rect l="l" t="t" r="r" b="b"/>
            <a:pathLst>
              <a:path w="593198" h="547149">
                <a:moveTo>
                  <a:pt x="0" y="0"/>
                </a:moveTo>
                <a:lnTo>
                  <a:pt x="44333" y="3967"/>
                </a:lnTo>
                <a:lnTo>
                  <a:pt x="87777" y="15322"/>
                </a:lnTo>
                <a:lnTo>
                  <a:pt x="129442" y="33242"/>
                </a:lnTo>
                <a:lnTo>
                  <a:pt x="168438" y="56907"/>
                </a:lnTo>
                <a:lnTo>
                  <a:pt x="203875" y="85495"/>
                </a:lnTo>
                <a:lnTo>
                  <a:pt x="234865" y="118184"/>
                </a:lnTo>
                <a:lnTo>
                  <a:pt x="260516" y="154152"/>
                </a:lnTo>
                <a:lnTo>
                  <a:pt x="279940" y="192579"/>
                </a:lnTo>
                <a:lnTo>
                  <a:pt x="292246" y="232642"/>
                </a:lnTo>
                <a:lnTo>
                  <a:pt x="296546" y="273521"/>
                </a:lnTo>
                <a:lnTo>
                  <a:pt x="297641" y="294026"/>
                </a:lnTo>
                <a:lnTo>
                  <a:pt x="300849" y="314428"/>
                </a:lnTo>
                <a:lnTo>
                  <a:pt x="313164" y="354515"/>
                </a:lnTo>
                <a:lnTo>
                  <a:pt x="332599" y="392959"/>
                </a:lnTo>
                <a:lnTo>
                  <a:pt x="358265" y="428941"/>
                </a:lnTo>
                <a:lnTo>
                  <a:pt x="389270" y="461640"/>
                </a:lnTo>
                <a:lnTo>
                  <a:pt x="424722" y="490234"/>
                </a:lnTo>
                <a:lnTo>
                  <a:pt x="463733" y="513903"/>
                </a:lnTo>
                <a:lnTo>
                  <a:pt x="505409" y="531825"/>
                </a:lnTo>
                <a:lnTo>
                  <a:pt x="548861" y="543181"/>
                </a:lnTo>
                <a:lnTo>
                  <a:pt x="570975" y="546140"/>
                </a:lnTo>
                <a:lnTo>
                  <a:pt x="593198" y="547149"/>
                </a:lnTo>
              </a:path>
            </a:pathLst>
          </a:custGeom>
          <a:ln w="26581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88124" y="1150783"/>
            <a:ext cx="522605" cy="350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700"/>
              </a:lnSpc>
            </a:pPr>
            <a:r>
              <a:rPr sz="900" dirty="0">
                <a:solidFill>
                  <a:prstClr val="black"/>
                </a:solidFill>
                <a:cs typeface="Calibri"/>
              </a:rPr>
              <a:t>H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V </a:t>
            </a:r>
            <a:r>
              <a:rPr sz="900" dirty="0">
                <a:solidFill>
                  <a:prstClr val="black"/>
                </a:solidFill>
                <a:cs typeface="Calibri"/>
              </a:rPr>
              <a:t>P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u</a:t>
            </a:r>
            <a:r>
              <a:rPr sz="900" dirty="0">
                <a:solidFill>
                  <a:prstClr val="black"/>
                </a:solidFill>
                <a:cs typeface="Calibri"/>
              </a:rPr>
              <a:t>ls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in</a:t>
            </a:r>
            <a:r>
              <a:rPr sz="900" dirty="0">
                <a:solidFill>
                  <a:prstClr val="black"/>
                </a:solidFill>
                <a:cs typeface="Calibri"/>
              </a:rPr>
              <a:t>g Ci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r</a:t>
            </a:r>
            <a:r>
              <a:rPr sz="900" dirty="0">
                <a:solidFill>
                  <a:prstClr val="black"/>
                </a:solidFill>
                <a:cs typeface="Calibri"/>
              </a:rPr>
              <a:t>cu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900" dirty="0">
                <a:solidFill>
                  <a:prstClr val="black"/>
                </a:solidFill>
                <a:cs typeface="Calibri"/>
              </a:rPr>
              <a:t>t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30755" y="1382420"/>
            <a:ext cx="958667" cy="332641"/>
          </a:xfrm>
          <a:custGeom>
            <a:avLst/>
            <a:gdLst/>
            <a:ahLst/>
            <a:cxnLst/>
            <a:rect l="l" t="t" r="r" b="b"/>
            <a:pathLst>
              <a:path w="958667" h="332641">
                <a:moveTo>
                  <a:pt x="928896" y="309840"/>
                </a:moveTo>
                <a:lnTo>
                  <a:pt x="873849" y="322345"/>
                </a:lnTo>
                <a:lnTo>
                  <a:pt x="872069" y="325105"/>
                </a:lnTo>
                <a:lnTo>
                  <a:pt x="873326" y="330836"/>
                </a:lnTo>
                <a:lnTo>
                  <a:pt x="876153" y="332641"/>
                </a:lnTo>
                <a:lnTo>
                  <a:pt x="950697" y="315765"/>
                </a:lnTo>
                <a:lnTo>
                  <a:pt x="947253" y="315765"/>
                </a:lnTo>
                <a:lnTo>
                  <a:pt x="928896" y="309840"/>
                </a:lnTo>
                <a:close/>
              </a:path>
              <a:path w="958667" h="332641">
                <a:moveTo>
                  <a:pt x="938949" y="307557"/>
                </a:moveTo>
                <a:lnTo>
                  <a:pt x="928896" y="309840"/>
                </a:lnTo>
                <a:lnTo>
                  <a:pt x="947253" y="315765"/>
                </a:lnTo>
                <a:lnTo>
                  <a:pt x="947716" y="314279"/>
                </a:lnTo>
                <a:lnTo>
                  <a:pt x="944949" y="314279"/>
                </a:lnTo>
                <a:lnTo>
                  <a:pt x="938949" y="307557"/>
                </a:lnTo>
                <a:close/>
              </a:path>
              <a:path w="958667" h="332641">
                <a:moveTo>
                  <a:pt x="898666" y="250170"/>
                </a:moveTo>
                <a:lnTo>
                  <a:pt x="894373" y="254097"/>
                </a:lnTo>
                <a:lnTo>
                  <a:pt x="894268" y="257388"/>
                </a:lnTo>
                <a:lnTo>
                  <a:pt x="896153" y="259617"/>
                </a:lnTo>
                <a:lnTo>
                  <a:pt x="931966" y="299734"/>
                </a:lnTo>
                <a:lnTo>
                  <a:pt x="950395" y="305681"/>
                </a:lnTo>
                <a:lnTo>
                  <a:pt x="947253" y="315765"/>
                </a:lnTo>
                <a:lnTo>
                  <a:pt x="950697" y="315765"/>
                </a:lnTo>
                <a:lnTo>
                  <a:pt x="958667" y="313960"/>
                </a:lnTo>
                <a:lnTo>
                  <a:pt x="903902" y="252505"/>
                </a:lnTo>
                <a:lnTo>
                  <a:pt x="902017" y="250276"/>
                </a:lnTo>
                <a:lnTo>
                  <a:pt x="898666" y="250170"/>
                </a:lnTo>
                <a:close/>
              </a:path>
              <a:path w="958667" h="332641">
                <a:moveTo>
                  <a:pt x="947672" y="305575"/>
                </a:moveTo>
                <a:lnTo>
                  <a:pt x="938949" y="307557"/>
                </a:lnTo>
                <a:lnTo>
                  <a:pt x="944949" y="314279"/>
                </a:lnTo>
                <a:lnTo>
                  <a:pt x="947672" y="305575"/>
                </a:lnTo>
                <a:close/>
              </a:path>
              <a:path w="958667" h="332641">
                <a:moveTo>
                  <a:pt x="950066" y="305575"/>
                </a:moveTo>
                <a:lnTo>
                  <a:pt x="947672" y="305575"/>
                </a:lnTo>
                <a:lnTo>
                  <a:pt x="944949" y="314279"/>
                </a:lnTo>
                <a:lnTo>
                  <a:pt x="947716" y="314279"/>
                </a:lnTo>
                <a:lnTo>
                  <a:pt x="950395" y="305681"/>
                </a:lnTo>
                <a:lnTo>
                  <a:pt x="950066" y="305575"/>
                </a:lnTo>
                <a:close/>
              </a:path>
              <a:path w="958667" h="332641">
                <a:moveTo>
                  <a:pt x="3183" y="0"/>
                </a:moveTo>
                <a:lnTo>
                  <a:pt x="0" y="10083"/>
                </a:lnTo>
                <a:lnTo>
                  <a:pt x="928896" y="309840"/>
                </a:lnTo>
                <a:lnTo>
                  <a:pt x="938949" y="307557"/>
                </a:lnTo>
                <a:lnTo>
                  <a:pt x="931966" y="299734"/>
                </a:lnTo>
                <a:lnTo>
                  <a:pt x="3183" y="0"/>
                </a:lnTo>
                <a:close/>
              </a:path>
              <a:path w="958667" h="332641">
                <a:moveTo>
                  <a:pt x="931966" y="299734"/>
                </a:moveTo>
                <a:lnTo>
                  <a:pt x="938949" y="307557"/>
                </a:lnTo>
                <a:lnTo>
                  <a:pt x="947672" y="305575"/>
                </a:lnTo>
                <a:lnTo>
                  <a:pt x="950066" y="305575"/>
                </a:lnTo>
                <a:lnTo>
                  <a:pt x="931966" y="29973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4097" y="3352010"/>
            <a:ext cx="511175" cy="350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700"/>
              </a:lnSpc>
            </a:pPr>
            <a:r>
              <a:rPr sz="900" spc="5" dirty="0">
                <a:solidFill>
                  <a:prstClr val="black"/>
                </a:solidFill>
                <a:cs typeface="Calibri"/>
              </a:rPr>
              <a:t>A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lu</a:t>
            </a:r>
            <a:r>
              <a:rPr sz="900" dirty="0">
                <a:solidFill>
                  <a:prstClr val="black"/>
                </a:solidFill>
                <a:cs typeface="Calibri"/>
              </a:rPr>
              <a:t>mi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nu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m</a:t>
            </a:r>
            <a:r>
              <a:rPr sz="900" dirty="0">
                <a:solidFill>
                  <a:prstClr val="black"/>
                </a:solidFill>
                <a:cs typeface="Calibri"/>
              </a:rPr>
              <a:t> S</a:t>
            </a:r>
            <a:r>
              <a:rPr sz="900" spc="-10" dirty="0">
                <a:solidFill>
                  <a:prstClr val="black"/>
                </a:solidFill>
                <a:cs typeface="Calibri"/>
              </a:rPr>
              <a:t>h</a:t>
            </a:r>
            <a:r>
              <a:rPr sz="900" dirty="0">
                <a:solidFill>
                  <a:prstClr val="black"/>
                </a:solidFill>
                <a:cs typeface="Calibri"/>
              </a:rPr>
              <a:t>iel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900" dirty="0">
                <a:solidFill>
                  <a:prstClr val="black"/>
                </a:solidFill>
                <a:cs typeface="Calibri"/>
              </a:rPr>
              <a:t>s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71094" y="2378433"/>
            <a:ext cx="1275821" cy="1185259"/>
          </a:xfrm>
          <a:custGeom>
            <a:avLst/>
            <a:gdLst/>
            <a:ahLst/>
            <a:cxnLst/>
            <a:rect l="l" t="t" r="r" b="b"/>
            <a:pathLst>
              <a:path w="1275821" h="1185259">
                <a:moveTo>
                  <a:pt x="1260473" y="14255"/>
                </a:moveTo>
                <a:lnTo>
                  <a:pt x="1250286" y="16491"/>
                </a:lnTo>
                <a:lnTo>
                  <a:pt x="0" y="1177405"/>
                </a:lnTo>
                <a:lnTo>
                  <a:pt x="7120" y="1185259"/>
                </a:lnTo>
                <a:lnTo>
                  <a:pt x="1257415" y="24232"/>
                </a:lnTo>
                <a:lnTo>
                  <a:pt x="1260473" y="14255"/>
                </a:lnTo>
                <a:close/>
              </a:path>
              <a:path w="1275821" h="1185259">
                <a:moveTo>
                  <a:pt x="1274847" y="3184"/>
                </a:moveTo>
                <a:lnTo>
                  <a:pt x="1264617" y="3184"/>
                </a:lnTo>
                <a:lnTo>
                  <a:pt x="1271737" y="10932"/>
                </a:lnTo>
                <a:lnTo>
                  <a:pt x="1257415" y="24232"/>
                </a:lnTo>
                <a:lnTo>
                  <a:pt x="1241580" y="75889"/>
                </a:lnTo>
                <a:lnTo>
                  <a:pt x="1240742" y="78755"/>
                </a:lnTo>
                <a:lnTo>
                  <a:pt x="1242313" y="81727"/>
                </a:lnTo>
                <a:lnTo>
                  <a:pt x="1245036" y="82576"/>
                </a:lnTo>
                <a:lnTo>
                  <a:pt x="1247863" y="83425"/>
                </a:lnTo>
                <a:lnTo>
                  <a:pt x="1250795" y="81833"/>
                </a:lnTo>
                <a:lnTo>
                  <a:pt x="1274847" y="3184"/>
                </a:lnTo>
                <a:close/>
              </a:path>
              <a:path w="1275821" h="1185259">
                <a:moveTo>
                  <a:pt x="1275821" y="0"/>
                </a:moveTo>
                <a:lnTo>
                  <a:pt x="1193203" y="18149"/>
                </a:lnTo>
                <a:lnTo>
                  <a:pt x="1191318" y="21015"/>
                </a:lnTo>
                <a:lnTo>
                  <a:pt x="1192574" y="26747"/>
                </a:lnTo>
                <a:lnTo>
                  <a:pt x="1195402" y="28551"/>
                </a:lnTo>
                <a:lnTo>
                  <a:pt x="1250286" y="16491"/>
                </a:lnTo>
                <a:lnTo>
                  <a:pt x="1264617" y="3184"/>
                </a:lnTo>
                <a:lnTo>
                  <a:pt x="1274847" y="3184"/>
                </a:lnTo>
                <a:lnTo>
                  <a:pt x="1275821" y="0"/>
                </a:lnTo>
                <a:close/>
              </a:path>
              <a:path w="1275821" h="1185259">
                <a:moveTo>
                  <a:pt x="1266763" y="5519"/>
                </a:moveTo>
                <a:lnTo>
                  <a:pt x="1263151" y="5519"/>
                </a:lnTo>
                <a:lnTo>
                  <a:pt x="1269329" y="12312"/>
                </a:lnTo>
                <a:lnTo>
                  <a:pt x="1260473" y="14255"/>
                </a:lnTo>
                <a:lnTo>
                  <a:pt x="1257415" y="24232"/>
                </a:lnTo>
                <a:lnTo>
                  <a:pt x="1271737" y="10932"/>
                </a:lnTo>
                <a:lnTo>
                  <a:pt x="1266763" y="5519"/>
                </a:lnTo>
                <a:close/>
              </a:path>
              <a:path w="1275821" h="1185259">
                <a:moveTo>
                  <a:pt x="1264617" y="3184"/>
                </a:moveTo>
                <a:lnTo>
                  <a:pt x="1250286" y="16491"/>
                </a:lnTo>
                <a:lnTo>
                  <a:pt x="1260473" y="14255"/>
                </a:lnTo>
                <a:lnTo>
                  <a:pt x="1263151" y="5519"/>
                </a:lnTo>
                <a:lnTo>
                  <a:pt x="1266763" y="5519"/>
                </a:lnTo>
                <a:lnTo>
                  <a:pt x="1264617" y="3184"/>
                </a:lnTo>
                <a:close/>
              </a:path>
              <a:path w="1275821" h="1185259">
                <a:moveTo>
                  <a:pt x="1263151" y="5519"/>
                </a:moveTo>
                <a:lnTo>
                  <a:pt x="1260473" y="14255"/>
                </a:lnTo>
                <a:lnTo>
                  <a:pt x="1269329" y="12312"/>
                </a:lnTo>
                <a:lnTo>
                  <a:pt x="1263151" y="551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71722" y="2378433"/>
            <a:ext cx="1809752" cy="1217632"/>
          </a:xfrm>
          <a:custGeom>
            <a:avLst/>
            <a:gdLst/>
            <a:ahLst/>
            <a:cxnLst/>
            <a:rect l="l" t="t" r="r" b="b"/>
            <a:pathLst>
              <a:path w="1809752" h="1217632">
                <a:moveTo>
                  <a:pt x="1792492" y="11558"/>
                </a:moveTo>
                <a:lnTo>
                  <a:pt x="1782175" y="12161"/>
                </a:lnTo>
                <a:lnTo>
                  <a:pt x="0" y="1208716"/>
                </a:lnTo>
                <a:lnTo>
                  <a:pt x="5863" y="1217632"/>
                </a:lnTo>
                <a:lnTo>
                  <a:pt x="1787917" y="20984"/>
                </a:lnTo>
                <a:lnTo>
                  <a:pt x="1792492" y="11558"/>
                </a:lnTo>
                <a:close/>
              </a:path>
              <a:path w="1809752" h="1217632">
                <a:moveTo>
                  <a:pt x="1809081" y="1379"/>
                </a:moveTo>
                <a:lnTo>
                  <a:pt x="1798234" y="1379"/>
                </a:lnTo>
                <a:lnTo>
                  <a:pt x="1803993" y="10189"/>
                </a:lnTo>
                <a:lnTo>
                  <a:pt x="1787917" y="20984"/>
                </a:lnTo>
                <a:lnTo>
                  <a:pt x="1764307" y="69627"/>
                </a:lnTo>
                <a:lnTo>
                  <a:pt x="1762946" y="72174"/>
                </a:lnTo>
                <a:lnTo>
                  <a:pt x="1764097" y="75359"/>
                </a:lnTo>
                <a:lnTo>
                  <a:pt x="1766611" y="76738"/>
                </a:lnTo>
                <a:lnTo>
                  <a:pt x="1769228" y="78012"/>
                </a:lnTo>
                <a:lnTo>
                  <a:pt x="1772370" y="76951"/>
                </a:lnTo>
                <a:lnTo>
                  <a:pt x="1773626" y="74297"/>
                </a:lnTo>
                <a:lnTo>
                  <a:pt x="1809081" y="1379"/>
                </a:lnTo>
                <a:close/>
              </a:path>
              <a:path w="1809752" h="1217632">
                <a:moveTo>
                  <a:pt x="1799552" y="3396"/>
                </a:moveTo>
                <a:lnTo>
                  <a:pt x="1796454" y="3396"/>
                </a:lnTo>
                <a:lnTo>
                  <a:pt x="1801375" y="11038"/>
                </a:lnTo>
                <a:lnTo>
                  <a:pt x="1792492" y="11558"/>
                </a:lnTo>
                <a:lnTo>
                  <a:pt x="1787917" y="20984"/>
                </a:lnTo>
                <a:lnTo>
                  <a:pt x="1803993" y="10189"/>
                </a:lnTo>
                <a:lnTo>
                  <a:pt x="1799552" y="3396"/>
                </a:lnTo>
                <a:close/>
              </a:path>
              <a:path w="1809752" h="1217632">
                <a:moveTo>
                  <a:pt x="1809752" y="0"/>
                </a:moveTo>
                <a:lnTo>
                  <a:pt x="1728181" y="4670"/>
                </a:lnTo>
                <a:lnTo>
                  <a:pt x="1725354" y="4882"/>
                </a:lnTo>
                <a:lnTo>
                  <a:pt x="1723050" y="7323"/>
                </a:lnTo>
                <a:lnTo>
                  <a:pt x="1723469" y="13161"/>
                </a:lnTo>
                <a:lnTo>
                  <a:pt x="1725877" y="15496"/>
                </a:lnTo>
                <a:lnTo>
                  <a:pt x="1728809" y="15284"/>
                </a:lnTo>
                <a:lnTo>
                  <a:pt x="1782175" y="12161"/>
                </a:lnTo>
                <a:lnTo>
                  <a:pt x="1798234" y="1379"/>
                </a:lnTo>
                <a:lnTo>
                  <a:pt x="1809081" y="1379"/>
                </a:lnTo>
                <a:lnTo>
                  <a:pt x="1809752" y="0"/>
                </a:lnTo>
                <a:close/>
              </a:path>
              <a:path w="1809752" h="1217632">
                <a:moveTo>
                  <a:pt x="1798234" y="1379"/>
                </a:moveTo>
                <a:lnTo>
                  <a:pt x="1782175" y="12161"/>
                </a:lnTo>
                <a:lnTo>
                  <a:pt x="1792492" y="11558"/>
                </a:lnTo>
                <a:lnTo>
                  <a:pt x="1796454" y="3396"/>
                </a:lnTo>
                <a:lnTo>
                  <a:pt x="1799552" y="3396"/>
                </a:lnTo>
                <a:lnTo>
                  <a:pt x="1798234" y="1379"/>
                </a:lnTo>
                <a:close/>
              </a:path>
              <a:path w="1809752" h="1217632">
                <a:moveTo>
                  <a:pt x="1796454" y="3396"/>
                </a:moveTo>
                <a:lnTo>
                  <a:pt x="1792492" y="11558"/>
                </a:lnTo>
                <a:lnTo>
                  <a:pt x="1801375" y="11038"/>
                </a:lnTo>
                <a:lnTo>
                  <a:pt x="1796454" y="339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04272" y="5080598"/>
            <a:ext cx="839469" cy="350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700"/>
              </a:lnSpc>
            </a:pPr>
            <a:r>
              <a:rPr sz="900" dirty="0">
                <a:solidFill>
                  <a:prstClr val="black"/>
                </a:solidFill>
                <a:cs typeface="Calibri"/>
              </a:rPr>
              <a:t>Mic</a:t>
            </a:r>
            <a:r>
              <a:rPr sz="9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ow</a:t>
            </a:r>
            <a:r>
              <a:rPr sz="9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900" dirty="0">
                <a:solidFill>
                  <a:prstClr val="black"/>
                </a:solidFill>
                <a:cs typeface="Calibri"/>
              </a:rPr>
              <a:t>ve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9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900" dirty="0">
                <a:solidFill>
                  <a:prstClr val="black"/>
                </a:solidFill>
                <a:cs typeface="Calibri"/>
              </a:rPr>
              <a:t>o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900" dirty="0">
                <a:solidFill>
                  <a:prstClr val="black"/>
                </a:solidFill>
                <a:cs typeface="Calibri"/>
              </a:rPr>
              <a:t>e De</a:t>
            </a:r>
            <a:r>
              <a:rPr sz="9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900" dirty="0">
                <a:solidFill>
                  <a:prstClr val="black"/>
                </a:solidFill>
                <a:cs typeface="Calibri"/>
              </a:rPr>
              <a:t>ec</a:t>
            </a:r>
            <a:r>
              <a:rPr sz="900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900" dirty="0">
                <a:solidFill>
                  <a:prstClr val="black"/>
                </a:solidFill>
                <a:cs typeface="Calibri"/>
              </a:rPr>
              <a:t>or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32564" y="3873726"/>
            <a:ext cx="927860" cy="762506"/>
          </a:xfrm>
          <a:custGeom>
            <a:avLst/>
            <a:gdLst/>
            <a:ahLst/>
            <a:cxnLst/>
            <a:rect l="l" t="t" r="r" b="b"/>
            <a:pathLst>
              <a:path w="927860" h="762506">
                <a:moveTo>
                  <a:pt x="911662" y="13277"/>
                </a:moveTo>
                <a:lnTo>
                  <a:pt x="901402" y="14867"/>
                </a:lnTo>
                <a:lnTo>
                  <a:pt x="0" y="754227"/>
                </a:lnTo>
                <a:lnTo>
                  <a:pt x="6492" y="762506"/>
                </a:lnTo>
                <a:lnTo>
                  <a:pt x="907969" y="23169"/>
                </a:lnTo>
                <a:lnTo>
                  <a:pt x="911662" y="13277"/>
                </a:lnTo>
                <a:close/>
              </a:path>
              <a:path w="927860" h="762506">
                <a:moveTo>
                  <a:pt x="926949" y="2441"/>
                </a:moveTo>
                <a:lnTo>
                  <a:pt x="916551" y="2441"/>
                </a:lnTo>
                <a:lnTo>
                  <a:pt x="923148" y="10720"/>
                </a:lnTo>
                <a:lnTo>
                  <a:pt x="907969" y="23169"/>
                </a:lnTo>
                <a:lnTo>
                  <a:pt x="889117" y="73660"/>
                </a:lnTo>
                <a:lnTo>
                  <a:pt x="888069" y="76420"/>
                </a:lnTo>
                <a:lnTo>
                  <a:pt x="889431" y="79498"/>
                </a:lnTo>
                <a:lnTo>
                  <a:pt x="892153" y="80453"/>
                </a:lnTo>
                <a:lnTo>
                  <a:pt x="894876" y="81515"/>
                </a:lnTo>
                <a:lnTo>
                  <a:pt x="897912" y="80135"/>
                </a:lnTo>
                <a:lnTo>
                  <a:pt x="898960" y="77375"/>
                </a:lnTo>
                <a:lnTo>
                  <a:pt x="926949" y="2441"/>
                </a:lnTo>
                <a:close/>
              </a:path>
              <a:path w="927860" h="762506">
                <a:moveTo>
                  <a:pt x="927860" y="0"/>
                </a:moveTo>
                <a:lnTo>
                  <a:pt x="844299" y="12949"/>
                </a:lnTo>
                <a:lnTo>
                  <a:pt x="842310" y="15708"/>
                </a:lnTo>
                <a:lnTo>
                  <a:pt x="843148" y="21440"/>
                </a:lnTo>
                <a:lnTo>
                  <a:pt x="845870" y="23456"/>
                </a:lnTo>
                <a:lnTo>
                  <a:pt x="901402" y="14867"/>
                </a:lnTo>
                <a:lnTo>
                  <a:pt x="916551" y="2441"/>
                </a:lnTo>
                <a:lnTo>
                  <a:pt x="926949" y="2441"/>
                </a:lnTo>
                <a:lnTo>
                  <a:pt x="927860" y="0"/>
                </a:lnTo>
                <a:close/>
              </a:path>
              <a:path w="927860" h="762506">
                <a:moveTo>
                  <a:pt x="918327" y="4670"/>
                </a:moveTo>
                <a:lnTo>
                  <a:pt x="914876" y="4670"/>
                </a:lnTo>
                <a:lnTo>
                  <a:pt x="920635" y="11887"/>
                </a:lnTo>
                <a:lnTo>
                  <a:pt x="911662" y="13277"/>
                </a:lnTo>
                <a:lnTo>
                  <a:pt x="907969" y="23169"/>
                </a:lnTo>
                <a:lnTo>
                  <a:pt x="923148" y="10720"/>
                </a:lnTo>
                <a:lnTo>
                  <a:pt x="918327" y="4670"/>
                </a:lnTo>
                <a:close/>
              </a:path>
              <a:path w="927860" h="762506">
                <a:moveTo>
                  <a:pt x="916551" y="2441"/>
                </a:moveTo>
                <a:lnTo>
                  <a:pt x="901402" y="14867"/>
                </a:lnTo>
                <a:lnTo>
                  <a:pt x="911662" y="13277"/>
                </a:lnTo>
                <a:lnTo>
                  <a:pt x="914876" y="4670"/>
                </a:lnTo>
                <a:lnTo>
                  <a:pt x="918327" y="4670"/>
                </a:lnTo>
                <a:lnTo>
                  <a:pt x="916551" y="2441"/>
                </a:lnTo>
                <a:close/>
              </a:path>
              <a:path w="927860" h="762506">
                <a:moveTo>
                  <a:pt x="914876" y="4670"/>
                </a:moveTo>
                <a:lnTo>
                  <a:pt x="911662" y="13277"/>
                </a:lnTo>
                <a:lnTo>
                  <a:pt x="920635" y="11887"/>
                </a:lnTo>
                <a:lnTo>
                  <a:pt x="914876" y="467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01891" y="4612257"/>
            <a:ext cx="492759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solidFill>
                  <a:prstClr val="black"/>
                </a:solidFill>
                <a:cs typeface="Calibri"/>
              </a:rPr>
              <a:t>Wire Stub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135926" y="4029114"/>
            <a:ext cx="302724" cy="1214872"/>
          </a:xfrm>
          <a:custGeom>
            <a:avLst/>
            <a:gdLst/>
            <a:ahLst/>
            <a:cxnLst/>
            <a:rect l="l" t="t" r="r" b="b"/>
            <a:pathLst>
              <a:path w="302724" h="1214872">
                <a:moveTo>
                  <a:pt x="29935" y="20575"/>
                </a:moveTo>
                <a:lnTo>
                  <a:pt x="26824" y="30578"/>
                </a:lnTo>
                <a:lnTo>
                  <a:pt x="292463" y="1214872"/>
                </a:lnTo>
                <a:lnTo>
                  <a:pt x="302724" y="1212537"/>
                </a:lnTo>
                <a:lnTo>
                  <a:pt x="37106" y="28333"/>
                </a:lnTo>
                <a:lnTo>
                  <a:pt x="29935" y="20575"/>
                </a:lnTo>
                <a:close/>
              </a:path>
              <a:path w="302724" h="1214872">
                <a:moveTo>
                  <a:pt x="25340" y="0"/>
                </a:moveTo>
                <a:lnTo>
                  <a:pt x="837" y="78967"/>
                </a:lnTo>
                <a:lnTo>
                  <a:pt x="0" y="81727"/>
                </a:lnTo>
                <a:lnTo>
                  <a:pt x="1465" y="84699"/>
                </a:lnTo>
                <a:lnTo>
                  <a:pt x="4293" y="85654"/>
                </a:lnTo>
                <a:lnTo>
                  <a:pt x="7015" y="86503"/>
                </a:lnTo>
                <a:lnTo>
                  <a:pt x="9947" y="84911"/>
                </a:lnTo>
                <a:lnTo>
                  <a:pt x="10785" y="82151"/>
                </a:lnTo>
                <a:lnTo>
                  <a:pt x="26824" y="30578"/>
                </a:lnTo>
                <a:lnTo>
                  <a:pt x="22513" y="11356"/>
                </a:lnTo>
                <a:lnTo>
                  <a:pt x="32775" y="9021"/>
                </a:lnTo>
                <a:lnTo>
                  <a:pt x="33663" y="9021"/>
                </a:lnTo>
                <a:lnTo>
                  <a:pt x="25340" y="0"/>
                </a:lnTo>
                <a:close/>
              </a:path>
              <a:path w="302724" h="1214872">
                <a:moveTo>
                  <a:pt x="33663" y="9021"/>
                </a:moveTo>
                <a:lnTo>
                  <a:pt x="32775" y="9021"/>
                </a:lnTo>
                <a:lnTo>
                  <a:pt x="37106" y="28333"/>
                </a:lnTo>
                <a:lnTo>
                  <a:pt x="73508" y="67717"/>
                </a:lnTo>
                <a:lnTo>
                  <a:pt x="75497" y="69839"/>
                </a:lnTo>
                <a:lnTo>
                  <a:pt x="78744" y="69945"/>
                </a:lnTo>
                <a:lnTo>
                  <a:pt x="80838" y="67929"/>
                </a:lnTo>
                <a:lnTo>
                  <a:pt x="83037" y="66018"/>
                </a:lnTo>
                <a:lnTo>
                  <a:pt x="83142" y="62622"/>
                </a:lnTo>
                <a:lnTo>
                  <a:pt x="81152" y="60499"/>
                </a:lnTo>
                <a:lnTo>
                  <a:pt x="33663" y="9021"/>
                </a:lnTo>
                <a:close/>
              </a:path>
              <a:path w="302724" h="1214872">
                <a:moveTo>
                  <a:pt x="32775" y="9021"/>
                </a:moveTo>
                <a:lnTo>
                  <a:pt x="22513" y="11356"/>
                </a:lnTo>
                <a:lnTo>
                  <a:pt x="26824" y="30578"/>
                </a:lnTo>
                <a:lnTo>
                  <a:pt x="29935" y="20575"/>
                </a:lnTo>
                <a:lnTo>
                  <a:pt x="23769" y="13904"/>
                </a:lnTo>
                <a:lnTo>
                  <a:pt x="32670" y="11781"/>
                </a:lnTo>
                <a:lnTo>
                  <a:pt x="33394" y="11781"/>
                </a:lnTo>
                <a:lnTo>
                  <a:pt x="32775" y="9021"/>
                </a:lnTo>
                <a:close/>
              </a:path>
              <a:path w="302724" h="1214872">
                <a:moveTo>
                  <a:pt x="33394" y="11781"/>
                </a:moveTo>
                <a:lnTo>
                  <a:pt x="32670" y="11781"/>
                </a:lnTo>
                <a:lnTo>
                  <a:pt x="29935" y="20575"/>
                </a:lnTo>
                <a:lnTo>
                  <a:pt x="37106" y="28333"/>
                </a:lnTo>
                <a:lnTo>
                  <a:pt x="33394" y="11781"/>
                </a:lnTo>
                <a:close/>
              </a:path>
              <a:path w="302724" h="1214872">
                <a:moveTo>
                  <a:pt x="32670" y="11781"/>
                </a:moveTo>
                <a:lnTo>
                  <a:pt x="23769" y="13904"/>
                </a:lnTo>
                <a:lnTo>
                  <a:pt x="29935" y="20575"/>
                </a:lnTo>
                <a:lnTo>
                  <a:pt x="32670" y="1178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17272" y="2045261"/>
            <a:ext cx="91937" cy="476672"/>
          </a:xfrm>
          <a:custGeom>
            <a:avLst/>
            <a:gdLst/>
            <a:ahLst/>
            <a:cxnLst/>
            <a:rect l="l" t="t" r="r" b="b"/>
            <a:pathLst>
              <a:path w="91937" h="476672">
                <a:moveTo>
                  <a:pt x="9110" y="387090"/>
                </a:moveTo>
                <a:lnTo>
                  <a:pt x="5235" y="389425"/>
                </a:lnTo>
                <a:lnTo>
                  <a:pt x="1256" y="391760"/>
                </a:lnTo>
                <a:lnTo>
                  <a:pt x="0" y="396855"/>
                </a:lnTo>
                <a:lnTo>
                  <a:pt x="2303" y="400782"/>
                </a:lnTo>
                <a:lnTo>
                  <a:pt x="45968" y="476672"/>
                </a:lnTo>
                <a:lnTo>
                  <a:pt x="55434" y="460220"/>
                </a:lnTo>
                <a:lnTo>
                  <a:pt x="37801" y="460220"/>
                </a:lnTo>
                <a:lnTo>
                  <a:pt x="37801" y="429698"/>
                </a:lnTo>
                <a:lnTo>
                  <a:pt x="16335" y="392397"/>
                </a:lnTo>
                <a:lnTo>
                  <a:pt x="14136" y="388470"/>
                </a:lnTo>
                <a:lnTo>
                  <a:pt x="9110" y="387090"/>
                </a:lnTo>
                <a:close/>
              </a:path>
              <a:path w="91937" h="476672">
                <a:moveTo>
                  <a:pt x="37801" y="429698"/>
                </a:moveTo>
                <a:lnTo>
                  <a:pt x="37801" y="460220"/>
                </a:lnTo>
                <a:lnTo>
                  <a:pt x="54136" y="460220"/>
                </a:lnTo>
                <a:lnTo>
                  <a:pt x="54136" y="456081"/>
                </a:lnTo>
                <a:lnTo>
                  <a:pt x="38953" y="456081"/>
                </a:lnTo>
                <a:lnTo>
                  <a:pt x="45968" y="443890"/>
                </a:lnTo>
                <a:lnTo>
                  <a:pt x="37801" y="429698"/>
                </a:lnTo>
                <a:close/>
              </a:path>
              <a:path w="91937" h="476672">
                <a:moveTo>
                  <a:pt x="82827" y="387090"/>
                </a:moveTo>
                <a:lnTo>
                  <a:pt x="77801" y="388470"/>
                </a:lnTo>
                <a:lnTo>
                  <a:pt x="75602" y="392397"/>
                </a:lnTo>
                <a:lnTo>
                  <a:pt x="54136" y="429698"/>
                </a:lnTo>
                <a:lnTo>
                  <a:pt x="54136" y="460220"/>
                </a:lnTo>
                <a:lnTo>
                  <a:pt x="55434" y="460220"/>
                </a:lnTo>
                <a:lnTo>
                  <a:pt x="89634" y="400782"/>
                </a:lnTo>
                <a:lnTo>
                  <a:pt x="91937" y="396855"/>
                </a:lnTo>
                <a:lnTo>
                  <a:pt x="90681" y="391760"/>
                </a:lnTo>
                <a:lnTo>
                  <a:pt x="86702" y="389425"/>
                </a:lnTo>
                <a:lnTo>
                  <a:pt x="82827" y="387090"/>
                </a:lnTo>
                <a:close/>
              </a:path>
              <a:path w="91937" h="476672">
                <a:moveTo>
                  <a:pt x="45968" y="443890"/>
                </a:moveTo>
                <a:lnTo>
                  <a:pt x="38953" y="456081"/>
                </a:lnTo>
                <a:lnTo>
                  <a:pt x="52984" y="456081"/>
                </a:lnTo>
                <a:lnTo>
                  <a:pt x="45968" y="443890"/>
                </a:lnTo>
                <a:close/>
              </a:path>
              <a:path w="91937" h="476672">
                <a:moveTo>
                  <a:pt x="54136" y="429698"/>
                </a:moveTo>
                <a:lnTo>
                  <a:pt x="45968" y="443890"/>
                </a:lnTo>
                <a:lnTo>
                  <a:pt x="52984" y="456081"/>
                </a:lnTo>
                <a:lnTo>
                  <a:pt x="54136" y="456081"/>
                </a:lnTo>
                <a:lnTo>
                  <a:pt x="54136" y="429698"/>
                </a:lnTo>
                <a:close/>
              </a:path>
              <a:path w="91937" h="476672">
                <a:moveTo>
                  <a:pt x="45968" y="32888"/>
                </a:moveTo>
                <a:lnTo>
                  <a:pt x="37801" y="47080"/>
                </a:lnTo>
                <a:lnTo>
                  <a:pt x="37801" y="429698"/>
                </a:lnTo>
                <a:lnTo>
                  <a:pt x="45968" y="443890"/>
                </a:lnTo>
                <a:lnTo>
                  <a:pt x="54136" y="429698"/>
                </a:lnTo>
                <a:lnTo>
                  <a:pt x="54136" y="47080"/>
                </a:lnTo>
                <a:lnTo>
                  <a:pt x="45968" y="32888"/>
                </a:lnTo>
                <a:close/>
              </a:path>
              <a:path w="91937" h="476672">
                <a:moveTo>
                  <a:pt x="45968" y="0"/>
                </a:moveTo>
                <a:lnTo>
                  <a:pt x="2303" y="75995"/>
                </a:lnTo>
                <a:lnTo>
                  <a:pt x="0" y="79923"/>
                </a:lnTo>
                <a:lnTo>
                  <a:pt x="1256" y="85017"/>
                </a:lnTo>
                <a:lnTo>
                  <a:pt x="5235" y="87352"/>
                </a:lnTo>
                <a:lnTo>
                  <a:pt x="9110" y="89581"/>
                </a:lnTo>
                <a:lnTo>
                  <a:pt x="14136" y="88308"/>
                </a:lnTo>
                <a:lnTo>
                  <a:pt x="16335" y="84380"/>
                </a:lnTo>
                <a:lnTo>
                  <a:pt x="37801" y="47080"/>
                </a:lnTo>
                <a:lnTo>
                  <a:pt x="37801" y="16451"/>
                </a:lnTo>
                <a:lnTo>
                  <a:pt x="55421" y="16451"/>
                </a:lnTo>
                <a:lnTo>
                  <a:pt x="45968" y="0"/>
                </a:lnTo>
                <a:close/>
              </a:path>
              <a:path w="91937" h="476672">
                <a:moveTo>
                  <a:pt x="55421" y="16451"/>
                </a:moveTo>
                <a:lnTo>
                  <a:pt x="54136" y="16451"/>
                </a:lnTo>
                <a:lnTo>
                  <a:pt x="54136" y="47080"/>
                </a:lnTo>
                <a:lnTo>
                  <a:pt x="75602" y="84380"/>
                </a:lnTo>
                <a:lnTo>
                  <a:pt x="77801" y="88308"/>
                </a:lnTo>
                <a:lnTo>
                  <a:pt x="82827" y="89581"/>
                </a:lnTo>
                <a:lnTo>
                  <a:pt x="86702" y="87352"/>
                </a:lnTo>
                <a:lnTo>
                  <a:pt x="90681" y="85017"/>
                </a:lnTo>
                <a:lnTo>
                  <a:pt x="91937" y="79923"/>
                </a:lnTo>
                <a:lnTo>
                  <a:pt x="89634" y="75995"/>
                </a:lnTo>
                <a:lnTo>
                  <a:pt x="55421" y="16451"/>
                </a:lnTo>
                <a:close/>
              </a:path>
              <a:path w="91937" h="476672">
                <a:moveTo>
                  <a:pt x="54136" y="16451"/>
                </a:moveTo>
                <a:lnTo>
                  <a:pt x="37801" y="16451"/>
                </a:lnTo>
                <a:lnTo>
                  <a:pt x="37801" y="47080"/>
                </a:lnTo>
                <a:lnTo>
                  <a:pt x="45968" y="32888"/>
                </a:lnTo>
                <a:lnTo>
                  <a:pt x="38953" y="20697"/>
                </a:lnTo>
                <a:lnTo>
                  <a:pt x="54136" y="20697"/>
                </a:lnTo>
                <a:lnTo>
                  <a:pt x="54136" y="16451"/>
                </a:lnTo>
                <a:close/>
              </a:path>
              <a:path w="91937" h="476672">
                <a:moveTo>
                  <a:pt x="54136" y="20697"/>
                </a:moveTo>
                <a:lnTo>
                  <a:pt x="52984" y="20697"/>
                </a:lnTo>
                <a:lnTo>
                  <a:pt x="45968" y="32888"/>
                </a:lnTo>
                <a:lnTo>
                  <a:pt x="54136" y="47080"/>
                </a:lnTo>
                <a:lnTo>
                  <a:pt x="54136" y="20697"/>
                </a:lnTo>
                <a:close/>
              </a:path>
              <a:path w="91937" h="476672">
                <a:moveTo>
                  <a:pt x="52984" y="20697"/>
                </a:moveTo>
                <a:lnTo>
                  <a:pt x="38953" y="20697"/>
                </a:lnTo>
                <a:lnTo>
                  <a:pt x="45968" y="32888"/>
                </a:lnTo>
                <a:lnTo>
                  <a:pt x="52984" y="2069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13274" y="3463190"/>
            <a:ext cx="28321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solidFill>
                  <a:prstClr val="black"/>
                </a:solidFill>
                <a:cs typeface="Calibri"/>
              </a:rPr>
              <a:t>0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900" dirty="0">
                <a:solidFill>
                  <a:prstClr val="black"/>
                </a:solidFill>
                <a:cs typeface="Calibri"/>
              </a:rPr>
              <a:t>deg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dirty="0">
                <a:solidFill>
                  <a:srgbClr val="888888"/>
                </a:solidFill>
                <a:cs typeface="Calibri"/>
              </a:rPr>
              <a:pPr marL="25400"/>
              <a:t>19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28886" y="2264345"/>
            <a:ext cx="34099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dirty="0">
                <a:solidFill>
                  <a:prstClr val="black"/>
                </a:solidFill>
                <a:cs typeface="Calibri"/>
              </a:rPr>
              <a:t>90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9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900" dirty="0">
                <a:solidFill>
                  <a:prstClr val="black"/>
                </a:solidFill>
                <a:cs typeface="Calibri"/>
              </a:rPr>
              <a:t>eg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31798" y="2264345"/>
            <a:ext cx="37592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5" dirty="0">
                <a:solidFill>
                  <a:prstClr val="black"/>
                </a:solidFill>
                <a:cs typeface="Calibri"/>
              </a:rPr>
              <a:t>-</a:t>
            </a:r>
            <a:r>
              <a:rPr sz="900" dirty="0">
                <a:solidFill>
                  <a:prstClr val="black"/>
                </a:solidFill>
                <a:cs typeface="Calibri"/>
              </a:rPr>
              <a:t>90</a:t>
            </a:r>
            <a:r>
              <a:rPr sz="9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9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900" dirty="0">
                <a:solidFill>
                  <a:prstClr val="black"/>
                </a:solidFill>
                <a:cs typeface="Calibri"/>
              </a:rPr>
              <a:t>eg</a:t>
            </a:r>
            <a:endParaRPr sz="900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80" algn="ctr">
              <a:lnSpc>
                <a:spcPct val="100000"/>
              </a:lnSpc>
            </a:pPr>
            <a:r>
              <a:rPr sz="4000" b="1" spc="-20" dirty="0" smtClean="0">
                <a:latin typeface="Arial"/>
                <a:cs typeface="Arial"/>
              </a:rPr>
              <a:t>Increasing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Ante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na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Ran</a:t>
            </a:r>
            <a:r>
              <a:rPr sz="4000" b="1" spc="-45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kumimoji="0" lang="en-US" sz="4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000" b="1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(Penetration)</a:t>
            </a:r>
            <a:r>
              <a:rPr lang="en-US" sz="4000" b="1" spc="-25" noProof="0" dirty="0">
                <a:latin typeface="Arial"/>
                <a:ea typeface="+mn-ea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by</a:t>
            </a:r>
            <a:endParaRPr sz="4000" dirty="0">
              <a:latin typeface="Arial"/>
              <a:cs typeface="Arial"/>
            </a:endParaRPr>
          </a:p>
          <a:p>
            <a:pPr marL="5080" marR="5715" algn="ctr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Increas</a:t>
            </a:r>
            <a:r>
              <a:rPr sz="4000" b="1" spc="-5" dirty="0" smtClean="0">
                <a:latin typeface="Arial"/>
                <a:cs typeface="Arial"/>
              </a:rPr>
              <a:t>i</a:t>
            </a:r>
            <a:r>
              <a:rPr sz="4000" b="1" spc="-25" dirty="0" smtClean="0">
                <a:latin typeface="Arial"/>
                <a:cs typeface="Arial"/>
              </a:rPr>
              <a:t>ng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10" dirty="0" smtClean="0">
                <a:latin typeface="Arial"/>
                <a:cs typeface="Arial"/>
              </a:rPr>
              <a:t>i</a:t>
            </a:r>
            <a:r>
              <a:rPr sz="4000" b="1" spc="-20" dirty="0" smtClean="0">
                <a:latin typeface="Arial"/>
                <a:cs typeface="Arial"/>
              </a:rPr>
              <a:t>rect</a:t>
            </a:r>
            <a:r>
              <a:rPr sz="4000" b="1" spc="-10" dirty="0" smtClean="0">
                <a:latin typeface="Arial"/>
                <a:cs typeface="Arial"/>
              </a:rPr>
              <a:t>i</a:t>
            </a:r>
            <a:r>
              <a:rPr sz="4000" b="1" spc="-20" dirty="0" smtClean="0">
                <a:latin typeface="Arial"/>
                <a:cs typeface="Arial"/>
              </a:rPr>
              <a:t>vity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2133600"/>
            <a:ext cx="7000240" cy="405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90000"/>
              </a:lnSpc>
              <a:buFont typeface="Arial"/>
              <a:buChar char="•"/>
              <a:tabLst>
                <a:tab pos="355600" algn="l"/>
                <a:tab pos="1117600" algn="l"/>
                <a:tab pos="1778000" algn="l"/>
                <a:tab pos="2642870" algn="l"/>
                <a:tab pos="3150235" algn="l"/>
                <a:tab pos="4064000" algn="l"/>
                <a:tab pos="4419600" algn="l"/>
                <a:tab pos="5385435" algn="l"/>
                <a:tab pos="6096000" algn="l"/>
              </a:tabLst>
            </a:pPr>
            <a:r>
              <a:rPr sz="3600" spc="0" dirty="0" smtClean="0">
                <a:latin typeface="Arial"/>
                <a:cs typeface="Arial"/>
              </a:rPr>
              <a:t>Friis Transmission</a:t>
            </a:r>
            <a:r>
              <a:rPr sz="3600" spc="-2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Line </a:t>
            </a:r>
            <a:r>
              <a:rPr sz="3600" spc="-15" dirty="0" smtClean="0">
                <a:latin typeface="Arial"/>
                <a:cs typeface="Arial"/>
              </a:rPr>
              <a:t>E</a:t>
            </a:r>
            <a:r>
              <a:rPr sz="3600" spc="0" dirty="0" smtClean="0">
                <a:latin typeface="Arial"/>
                <a:cs typeface="Arial"/>
              </a:rPr>
              <a:t>quation shows	</a:t>
            </a:r>
            <a:r>
              <a:rPr sz="3600" spc="-15" dirty="0" smtClean="0">
                <a:latin typeface="Arial"/>
                <a:cs typeface="Arial"/>
              </a:rPr>
              <a:t>t</a:t>
            </a:r>
            <a:r>
              <a:rPr sz="3600" spc="0" dirty="0" smtClean="0">
                <a:latin typeface="Arial"/>
                <a:cs typeface="Arial"/>
              </a:rPr>
              <a:t>hat	</a:t>
            </a:r>
            <a:r>
              <a:rPr sz="3600" spc="-825" dirty="0" smtClean="0">
                <a:latin typeface="Arial"/>
                <a:cs typeface="Arial"/>
              </a:rPr>
              <a:t> </a:t>
            </a:r>
            <a:r>
              <a:rPr sz="3600" spc="5" dirty="0" smtClean="0">
                <a:latin typeface="Arial"/>
                <a:cs typeface="Arial"/>
              </a:rPr>
              <a:t>R</a:t>
            </a:r>
            <a:r>
              <a:rPr sz="3600" spc="0" dirty="0" smtClean="0">
                <a:latin typeface="Arial"/>
                <a:cs typeface="Arial"/>
              </a:rPr>
              <a:t>ange</a:t>
            </a:r>
            <a:r>
              <a:rPr sz="3600" spc="-2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incr</a:t>
            </a:r>
            <a:r>
              <a:rPr sz="3600" spc="5" dirty="0" smtClean="0">
                <a:latin typeface="Arial"/>
                <a:cs typeface="Arial"/>
              </a:rPr>
              <a:t>e</a:t>
            </a:r>
            <a:r>
              <a:rPr sz="3600" spc="0" dirty="0" smtClean="0">
                <a:latin typeface="Arial"/>
                <a:cs typeface="Arial"/>
              </a:rPr>
              <a:t>ases</a:t>
            </a:r>
            <a:r>
              <a:rPr sz="3600" spc="-15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as the	square	root</a:t>
            </a:r>
            <a:r>
              <a:rPr sz="3600" spc="-15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of	directivity	of the	transmitting</a:t>
            </a:r>
            <a:r>
              <a:rPr sz="3600" spc="-15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antenna</a:t>
            </a:r>
            <a:r>
              <a:rPr lang="en-US" sz="3600" spc="0" dirty="0" smtClean="0"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3326765" algn="l"/>
                <a:tab pos="3962400" algn="l"/>
              </a:tabLst>
            </a:pPr>
            <a:r>
              <a:rPr sz="3600" spc="0" dirty="0" smtClean="0">
                <a:latin typeface="Arial"/>
                <a:cs typeface="Arial"/>
              </a:rPr>
              <a:t>Di</a:t>
            </a:r>
            <a:r>
              <a:rPr sz="3600" spc="5" dirty="0" smtClean="0">
                <a:latin typeface="Arial"/>
                <a:cs typeface="Arial"/>
              </a:rPr>
              <a:t>r</a:t>
            </a:r>
            <a:r>
              <a:rPr sz="3600" spc="0" dirty="0" smtClean="0">
                <a:latin typeface="Arial"/>
                <a:cs typeface="Arial"/>
              </a:rPr>
              <a:t>ectivity</a:t>
            </a:r>
            <a:r>
              <a:rPr sz="3600" spc="-15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can	be	incre</a:t>
            </a:r>
            <a:r>
              <a:rPr sz="3600" spc="10" dirty="0" smtClean="0">
                <a:latin typeface="Arial"/>
                <a:cs typeface="Arial"/>
              </a:rPr>
              <a:t>a</a:t>
            </a:r>
            <a:r>
              <a:rPr sz="3600" spc="0" dirty="0" smtClean="0">
                <a:latin typeface="Arial"/>
                <a:cs typeface="Arial"/>
              </a:rPr>
              <a:t>sed</a:t>
            </a:r>
            <a:r>
              <a:rPr sz="3600" spc="-30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by</a:t>
            </a:r>
            <a:endParaRPr sz="3600" dirty="0">
              <a:latin typeface="Arial"/>
              <a:cs typeface="Arial"/>
            </a:endParaRPr>
          </a:p>
          <a:p>
            <a:pPr marL="355600">
              <a:lnSpc>
                <a:spcPts val="3854"/>
              </a:lnSpc>
            </a:pPr>
            <a:r>
              <a:rPr sz="3600" dirty="0" smtClean="0">
                <a:latin typeface="Arial"/>
                <a:cs typeface="Arial"/>
              </a:rPr>
              <a:t>plasma</a:t>
            </a:r>
            <a:r>
              <a:rPr sz="3600" spc="-15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lens</a:t>
            </a:r>
            <a:r>
              <a:rPr sz="3600" spc="-15" dirty="0" smtClean="0">
                <a:latin typeface="Arial"/>
                <a:cs typeface="Arial"/>
              </a:rPr>
              <a:t> </a:t>
            </a:r>
            <a:r>
              <a:rPr sz="3600" spc="0" dirty="0" smtClean="0">
                <a:latin typeface="Arial"/>
                <a:cs typeface="Arial"/>
              </a:rPr>
              <a:t>focusing.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10" dirty="0">
                <a:solidFill>
                  <a:srgbClr val="888888"/>
                </a:solidFill>
                <a:cs typeface="Calibri"/>
              </a:rPr>
              <a:pPr marL="25400"/>
              <a:t>20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576" y="2975355"/>
            <a:ext cx="7867650" cy="711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Beam</a:t>
            </a:r>
            <a:r>
              <a:rPr sz="4400" spc="-1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60" dirty="0">
                <a:solidFill>
                  <a:prstClr val="black"/>
                </a:solidFill>
                <a:latin typeface="Calibri Light"/>
                <a:cs typeface="Calibri Light"/>
              </a:rPr>
              <a:t>F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ocusing</a:t>
            </a:r>
            <a:r>
              <a:rPr sz="4400" spc="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spc="-20" dirty="0">
                <a:solidFill>
                  <a:prstClr val="black"/>
                </a:solidFill>
                <a:latin typeface="Calibri Light"/>
                <a:cs typeface="Calibri Light"/>
              </a:rPr>
              <a:t>w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ith</a:t>
            </a:r>
            <a:r>
              <a:rPr sz="4400" spc="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Plasma</a:t>
            </a:r>
            <a:r>
              <a:rPr sz="4400" spc="5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L</a:t>
            </a:r>
            <a:r>
              <a:rPr sz="4400" spc="-15" dirty="0">
                <a:solidFill>
                  <a:prstClr val="black"/>
                </a:solidFill>
                <a:latin typeface="Calibri Light"/>
                <a:cs typeface="Calibri Light"/>
              </a:rPr>
              <a:t>e</a:t>
            </a:r>
            <a:r>
              <a:rPr sz="4400" dirty="0">
                <a:solidFill>
                  <a:prstClr val="black"/>
                </a:solidFill>
                <a:latin typeface="Calibri Light"/>
                <a:cs typeface="Calibri Light"/>
              </a:rPr>
              <a:t>nses</a:t>
            </a:r>
            <a:endParaRPr sz="440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1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891" y="743131"/>
            <a:ext cx="522514" cy="92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31291" y="905691"/>
            <a:ext cx="3738879" cy="3994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489027"/>
            <a:ext cx="7593874" cy="0"/>
          </a:xfrm>
          <a:custGeom>
            <a:avLst/>
            <a:gdLst/>
            <a:ahLst/>
            <a:cxnLst/>
            <a:rect l="l" t="t" r="r" b="b"/>
            <a:pathLst>
              <a:path w="7593874">
                <a:moveTo>
                  <a:pt x="0" y="0"/>
                </a:moveTo>
                <a:lnTo>
                  <a:pt x="7593874" y="0"/>
                </a:lnTo>
              </a:path>
            </a:pathLst>
          </a:custGeom>
          <a:ln w="870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954" y="484674"/>
            <a:ext cx="0" cy="4675513"/>
          </a:xfrm>
          <a:custGeom>
            <a:avLst/>
            <a:gdLst/>
            <a:ahLst/>
            <a:cxnLst/>
            <a:rect l="l" t="t" r="r" b="b"/>
            <a:pathLst>
              <a:path h="4675513">
                <a:moveTo>
                  <a:pt x="0" y="4675513"/>
                </a:moveTo>
                <a:lnTo>
                  <a:pt x="0" y="0"/>
                </a:lnTo>
              </a:path>
            </a:pathLst>
          </a:custGeom>
          <a:ln w="870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96216" y="484674"/>
            <a:ext cx="0" cy="4675513"/>
          </a:xfrm>
          <a:custGeom>
            <a:avLst/>
            <a:gdLst/>
            <a:ahLst/>
            <a:cxnLst/>
            <a:rect l="l" t="t" r="r" b="b"/>
            <a:pathLst>
              <a:path h="4675513">
                <a:moveTo>
                  <a:pt x="0" y="4675513"/>
                </a:moveTo>
                <a:lnTo>
                  <a:pt x="0" y="0"/>
                </a:lnTo>
              </a:path>
            </a:pathLst>
          </a:custGeom>
          <a:ln w="1451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5152932"/>
            <a:ext cx="7593874" cy="0"/>
          </a:xfrm>
          <a:custGeom>
            <a:avLst/>
            <a:gdLst/>
            <a:ahLst/>
            <a:cxnLst/>
            <a:rect l="l" t="t" r="r" b="b"/>
            <a:pathLst>
              <a:path w="7593874">
                <a:moveTo>
                  <a:pt x="0" y="0"/>
                </a:moveTo>
                <a:lnTo>
                  <a:pt x="7593874" y="0"/>
                </a:lnTo>
              </a:path>
            </a:pathLst>
          </a:custGeom>
          <a:ln w="1451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6145" y="566265"/>
            <a:ext cx="1754505" cy="664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9570"/>
            <a:r>
              <a:rPr sz="1300" spc="30" dirty="0">
                <a:solidFill>
                  <a:srgbClr val="010101"/>
                </a:solidFill>
                <a:latin typeface="Times New Roman"/>
                <a:cs typeface="Times New Roman"/>
              </a:rPr>
              <a:t>0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495"/>
              </a:lnSpc>
            </a:pPr>
            <a:r>
              <a:rPr sz="1450" u="sng" spc="-300" dirty="0">
                <a:solidFill>
                  <a:srgbClr val="676767"/>
                </a:solidFill>
                <a:latin typeface="Courier New"/>
                <a:cs typeface="Courier New"/>
              </a:rPr>
              <a:t> </a:t>
            </a:r>
            <a:r>
              <a:rPr sz="1450" spc="-585" dirty="0">
                <a:solidFill>
                  <a:srgbClr val="676767"/>
                </a:solidFill>
                <a:latin typeface="Courier New"/>
                <a:cs typeface="Courier New"/>
              </a:rPr>
              <a:t>.l..</a:t>
            </a:r>
            <a:r>
              <a:rPr sz="1450" spc="-515" dirty="0">
                <a:solidFill>
                  <a:srgbClr val="676767"/>
                </a:solidFill>
                <a:latin typeface="Courier New"/>
                <a:cs typeface="Courier New"/>
              </a:rPr>
              <a:t>r</a:t>
            </a:r>
            <a:r>
              <a:rPr sz="1450" spc="-325" dirty="0">
                <a:solidFill>
                  <a:srgbClr val="878787"/>
                </a:solidFill>
                <a:latin typeface="Courier New"/>
                <a:cs typeface="Courier New"/>
              </a:rPr>
              <a:t>--r</a:t>
            </a:r>
            <a:r>
              <a:rPr sz="1450" spc="-415" dirty="0">
                <a:solidFill>
                  <a:srgbClr val="878787"/>
                </a:solidFill>
                <a:latin typeface="Courier New"/>
                <a:cs typeface="Courier New"/>
              </a:rPr>
              <a:t>-</a:t>
            </a:r>
            <a:r>
              <a:rPr sz="1450" spc="-690" dirty="0">
                <a:solidFill>
                  <a:srgbClr val="676767"/>
                </a:solidFill>
                <a:latin typeface="Courier New"/>
                <a:cs typeface="Courier New"/>
              </a:rPr>
              <a:t>.,..::;</a:t>
            </a:r>
            <a:r>
              <a:rPr sz="1450" spc="-505" dirty="0">
                <a:solidFill>
                  <a:srgbClr val="676767"/>
                </a:solidFill>
                <a:latin typeface="Courier New"/>
                <a:cs typeface="Courier New"/>
              </a:rPr>
              <a:t> </a:t>
            </a:r>
            <a:r>
              <a:rPr sz="1450" spc="-735" dirty="0">
                <a:solidFill>
                  <a:srgbClr val="676767"/>
                </a:solidFill>
                <a:latin typeface="Courier New"/>
                <a:cs typeface="Courier New"/>
              </a:rPr>
              <a:t>,</a:t>
            </a:r>
            <a:r>
              <a:rPr sz="1450" spc="-830" dirty="0">
                <a:solidFill>
                  <a:srgbClr val="111111"/>
                </a:solidFill>
                <a:latin typeface="Courier New"/>
                <a:cs typeface="Courier New"/>
              </a:rPr>
              <a:t>1</a:t>
            </a:r>
            <a:r>
              <a:rPr sz="1450" spc="-690" dirty="0">
                <a:solidFill>
                  <a:srgbClr val="676767"/>
                </a:solidFill>
                <a:latin typeface="Courier New"/>
                <a:cs typeface="Courier New"/>
              </a:rPr>
              <a:t>J</a:t>
            </a:r>
            <a:r>
              <a:rPr sz="1450" spc="-459" dirty="0">
                <a:solidFill>
                  <a:srgbClr val="676767"/>
                </a:solidFill>
                <a:latin typeface="Courier New"/>
                <a:cs typeface="Courier New"/>
              </a:rPr>
              <a:t> </a:t>
            </a:r>
            <a:r>
              <a:rPr sz="1450" spc="-200" dirty="0">
                <a:solidFill>
                  <a:srgbClr val="010101"/>
                </a:solidFill>
                <a:latin typeface="Courier New"/>
                <a:cs typeface="Courier New"/>
              </a:rPr>
              <a:t>015</a:t>
            </a:r>
            <a:r>
              <a:rPr sz="1450" spc="-254" dirty="0">
                <a:solidFill>
                  <a:srgbClr val="010101"/>
                </a:solidFill>
                <a:latin typeface="Courier New"/>
                <a:cs typeface="Courier New"/>
              </a:rPr>
              <a:t>2</a:t>
            </a:r>
            <a:r>
              <a:rPr sz="1450" spc="95" dirty="0">
                <a:solidFill>
                  <a:srgbClr val="010101"/>
                </a:solidFill>
                <a:latin typeface="Courier New"/>
                <a:cs typeface="Courier New"/>
              </a:rPr>
              <a:t>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R="12700" algn="r">
              <a:spcBef>
                <a:spcPts val="245"/>
              </a:spcBef>
            </a:pPr>
            <a:r>
              <a:rPr sz="1450" spc="-114" dirty="0">
                <a:solidFill>
                  <a:srgbClr val="010101"/>
                </a:solidFill>
                <a:latin typeface="Courier New"/>
                <a:cs typeface="Courier New"/>
              </a:rPr>
              <a:t>2 540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1093" y="1112956"/>
            <a:ext cx="335915" cy="459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50" spc="-114" dirty="0">
                <a:solidFill>
                  <a:srgbClr val="010101"/>
                </a:solidFill>
                <a:latin typeface="Courier New"/>
                <a:cs typeface="Courier New"/>
              </a:rPr>
              <a:t>4</a:t>
            </a:r>
            <a:r>
              <a:rPr sz="1450" spc="-605" dirty="0">
                <a:solidFill>
                  <a:srgbClr val="010101"/>
                </a:solidFill>
                <a:latin typeface="Courier New"/>
                <a:cs typeface="Courier New"/>
              </a:rPr>
              <a:t>5</a:t>
            </a:r>
            <a:r>
              <a:rPr sz="3000" spc="-742" baseline="-27777" dirty="0">
                <a:solidFill>
                  <a:srgbClr val="010101"/>
                </a:solidFill>
                <a:latin typeface="Courier New"/>
                <a:cs typeface="Courier New"/>
              </a:rPr>
              <a:t>so</a:t>
            </a:r>
            <a:endParaRPr sz="3000" baseline="-27777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2031" y="1449813"/>
            <a:ext cx="211454" cy="24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50" spc="-140" dirty="0">
                <a:solidFill>
                  <a:srgbClr val="010101"/>
                </a:solidFill>
                <a:latin typeface="Courier New"/>
                <a:cs typeface="Courier New"/>
              </a:rPr>
              <a:t>55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3631" y="1622681"/>
            <a:ext cx="382905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515"/>
              </a:lnSpc>
            </a:pPr>
            <a:r>
              <a:rPr sz="1300" spc="45" dirty="0">
                <a:solidFill>
                  <a:srgbClr val="010101"/>
                </a:solidFill>
                <a:latin typeface="Times New Roman"/>
                <a:cs typeface="Times New Roman"/>
              </a:rPr>
              <a:t>60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695">
              <a:lnSpc>
                <a:spcPts val="1285"/>
              </a:lnSpc>
            </a:pPr>
            <a:r>
              <a:rPr sz="1450" spc="-105" dirty="0">
                <a:solidFill>
                  <a:srgbClr val="010101"/>
                </a:solidFill>
                <a:latin typeface="Courier New"/>
                <a:cs typeface="Courier New"/>
              </a:rPr>
              <a:t>65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75260">
              <a:lnSpc>
                <a:spcPts val="1330"/>
              </a:lnSpc>
            </a:pPr>
            <a:r>
              <a:rPr sz="1450" spc="-105" dirty="0">
                <a:solidFill>
                  <a:srgbClr val="010101"/>
                </a:solidFill>
                <a:latin typeface="Courier New"/>
                <a:cs typeface="Courier New"/>
              </a:rPr>
              <a:t>70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4340" y="2118965"/>
            <a:ext cx="1084580" cy="1135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79070" algn="r"/>
            <a:r>
              <a:rPr sz="1300" spc="35" dirty="0">
                <a:solidFill>
                  <a:srgbClr val="010101"/>
                </a:solidFill>
                <a:latin typeface="Times New Roman"/>
                <a:cs typeface="Times New Roman"/>
              </a:rPr>
              <a:t>75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30810" algn="r">
              <a:lnSpc>
                <a:spcPts val="1395"/>
              </a:lnSpc>
              <a:tabLst>
                <a:tab pos="427990" algn="l"/>
              </a:tabLst>
            </a:pPr>
            <a:r>
              <a:rPr sz="1300" spc="1165" dirty="0">
                <a:solidFill>
                  <a:srgbClr val="547EB1"/>
                </a:solidFill>
                <a:latin typeface="Times New Roman"/>
                <a:cs typeface="Times New Roman"/>
              </a:rPr>
              <a:t>.	</a:t>
            </a:r>
            <a:r>
              <a:rPr sz="1300" spc="55" dirty="0">
                <a:solidFill>
                  <a:srgbClr val="010101"/>
                </a:solidFill>
                <a:latin typeface="Times New Roman"/>
                <a:cs typeface="Times New Roman"/>
              </a:rPr>
              <a:t>80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04775" algn="r">
              <a:lnSpc>
                <a:spcPts val="1440"/>
              </a:lnSpc>
            </a:pPr>
            <a:r>
              <a:rPr sz="1300" spc="55" dirty="0">
                <a:solidFill>
                  <a:srgbClr val="010101"/>
                </a:solidFill>
                <a:latin typeface="Times New Roman"/>
                <a:cs typeface="Times New Roman"/>
              </a:rPr>
              <a:t>85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96520" algn="r">
              <a:lnSpc>
                <a:spcPts val="1415"/>
              </a:lnSpc>
              <a:tabLst>
                <a:tab pos="800735" algn="l"/>
              </a:tabLst>
            </a:pPr>
            <a:r>
              <a:rPr sz="1300" spc="60" dirty="0">
                <a:solidFill>
                  <a:srgbClr val="878787"/>
                </a:solidFill>
                <a:latin typeface="Times New Roman"/>
                <a:cs typeface="Times New Roman"/>
              </a:rPr>
              <a:t>--1---t-	</a:t>
            </a:r>
            <a:r>
              <a:rPr sz="1300" spc="30" dirty="0">
                <a:solidFill>
                  <a:srgbClr val="010101"/>
                </a:solidFill>
                <a:latin typeface="Times New Roman"/>
                <a:cs typeface="Times New Roman"/>
              </a:rPr>
              <a:t>90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04139" algn="r">
              <a:lnSpc>
                <a:spcPts val="1250"/>
              </a:lnSpc>
              <a:tabLst>
                <a:tab pos="798195" algn="l"/>
              </a:tabLst>
            </a:pPr>
            <a:r>
              <a:rPr sz="1100" spc="25" dirty="0">
                <a:solidFill>
                  <a:srgbClr val="878787"/>
                </a:solidFill>
                <a:latin typeface="Arial"/>
                <a:cs typeface="Arial"/>
              </a:rPr>
              <a:t>---r-	</a:t>
            </a:r>
            <a:r>
              <a:rPr sz="1150" spc="25" dirty="0">
                <a:solidFill>
                  <a:srgbClr val="010101"/>
                </a:solidFill>
                <a:latin typeface="Arial"/>
                <a:cs typeface="Arial"/>
              </a:rPr>
              <a:t>95</a:t>
            </a:r>
            <a:endParaRPr sz="1150">
              <a:solidFill>
                <a:prstClr val="black"/>
              </a:solidFill>
              <a:latin typeface="Arial"/>
              <a:cs typeface="Arial"/>
            </a:endParaRPr>
          </a:p>
          <a:p>
            <a:pPr marR="12700" algn="r">
              <a:lnSpc>
                <a:spcPts val="1685"/>
              </a:lnSpc>
            </a:pPr>
            <a:r>
              <a:rPr sz="1450" spc="-150" dirty="0">
                <a:solidFill>
                  <a:srgbClr val="010101"/>
                </a:solidFill>
                <a:latin typeface="Courier New"/>
                <a:cs typeface="Courier New"/>
              </a:rPr>
              <a:t>100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65883" y="3188256"/>
            <a:ext cx="491490" cy="753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0"/>
            <a:r>
              <a:rPr sz="1450" spc="-170" dirty="0">
                <a:solidFill>
                  <a:srgbClr val="010101"/>
                </a:solidFill>
                <a:latin typeface="Courier New"/>
                <a:cs typeface="Courier New"/>
              </a:rPr>
              <a:t>105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57480">
              <a:lnSpc>
                <a:spcPts val="1390"/>
              </a:lnSpc>
            </a:pPr>
            <a:r>
              <a:rPr sz="1450" spc="-150" dirty="0">
                <a:solidFill>
                  <a:srgbClr val="010101"/>
                </a:solidFill>
                <a:latin typeface="Courier New"/>
                <a:cs typeface="Courier New"/>
              </a:rPr>
              <a:t>110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93980">
              <a:lnSpc>
                <a:spcPts val="1305"/>
              </a:lnSpc>
            </a:pPr>
            <a:r>
              <a:rPr sz="1450" spc="-175" dirty="0">
                <a:solidFill>
                  <a:srgbClr val="010101"/>
                </a:solidFill>
                <a:latin typeface="Courier New"/>
                <a:cs typeface="Courier New"/>
              </a:rPr>
              <a:t>115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lnSpc>
                <a:spcPts val="1305"/>
              </a:lnSpc>
            </a:pPr>
            <a:r>
              <a:rPr sz="1450" spc="-150" dirty="0">
                <a:solidFill>
                  <a:srgbClr val="010101"/>
                </a:solidFill>
                <a:latin typeface="Courier New"/>
                <a:cs typeface="Courier New"/>
              </a:rPr>
              <a:t>120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7836" y="3852870"/>
            <a:ext cx="346710" cy="513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769">
              <a:lnSpc>
                <a:spcPts val="1645"/>
              </a:lnSpc>
            </a:pPr>
            <a:r>
              <a:rPr sz="1450" spc="-170" dirty="0">
                <a:solidFill>
                  <a:srgbClr val="010101"/>
                </a:solidFill>
                <a:latin typeface="Courier New"/>
                <a:cs typeface="Courier New"/>
              </a:rPr>
              <a:t>125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41275">
              <a:lnSpc>
                <a:spcPts val="1105"/>
              </a:lnSpc>
            </a:pPr>
            <a:r>
              <a:rPr sz="1300" spc="35" dirty="0">
                <a:solidFill>
                  <a:srgbClr val="010101"/>
                </a:solidFill>
                <a:latin typeface="Times New Roman"/>
                <a:cs typeface="Times New Roman"/>
              </a:rPr>
              <a:t>30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sz="1300" spc="45" dirty="0">
                <a:solidFill>
                  <a:srgbClr val="010101"/>
                </a:solidFill>
                <a:latin typeface="Times New Roman"/>
                <a:cs typeface="Times New Roman"/>
              </a:rPr>
              <a:t>5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900" y="5391009"/>
            <a:ext cx="7951470" cy="782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715" algn="just">
              <a:lnSpc>
                <a:spcPct val="105300"/>
              </a:lnSpc>
            </a:pP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24</a:t>
            </a:r>
            <a:r>
              <a:rPr sz="1600" spc="8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GHz</a:t>
            </a:r>
            <a:r>
              <a:rPr sz="1600" spc="4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10101"/>
                </a:solidFill>
                <a:latin typeface="Times New Roman"/>
                <a:cs typeface="Times New Roman"/>
              </a:rPr>
              <a:t>beam</a:t>
            </a:r>
            <a:r>
              <a:rPr sz="1600" spc="18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focus</a:t>
            </a:r>
            <a:r>
              <a:rPr sz="1600" spc="2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with</a:t>
            </a:r>
            <a:r>
              <a:rPr sz="1600" spc="8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plasma. </a:t>
            </a:r>
            <a:r>
              <a:rPr sz="1600" spc="16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010101"/>
                </a:solidFill>
                <a:latin typeface="Times New Roman"/>
                <a:cs typeface="Times New Roman"/>
              </a:rPr>
              <a:t>Red</a:t>
            </a:r>
            <a:r>
              <a:rPr sz="1600" spc="7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line</a:t>
            </a:r>
            <a:r>
              <a:rPr sz="1600" spc="8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10101"/>
                </a:solidFill>
                <a:latin typeface="Times New Roman"/>
                <a:cs typeface="Times New Roman"/>
              </a:rPr>
              <a:t>is</a:t>
            </a:r>
            <a:r>
              <a:rPr sz="1600" spc="2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with</a:t>
            </a:r>
            <a:r>
              <a:rPr sz="1600" spc="6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no</a:t>
            </a:r>
            <a:r>
              <a:rPr sz="1600" spc="6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plasma. </a:t>
            </a:r>
            <a:r>
              <a:rPr sz="1600" spc="16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Blue</a:t>
            </a:r>
            <a:r>
              <a:rPr sz="1600" spc="114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line</a:t>
            </a:r>
            <a:r>
              <a:rPr sz="1600" spc="8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10101"/>
                </a:solidFill>
                <a:latin typeface="Times New Roman"/>
                <a:cs typeface="Times New Roman"/>
              </a:rPr>
              <a:t>is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with</a:t>
            </a:r>
            <a:r>
              <a:rPr sz="1600" spc="6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plasma. </a:t>
            </a:r>
            <a:r>
              <a:rPr sz="1600" spc="9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010101"/>
                </a:solidFill>
                <a:latin typeface="Times New Roman"/>
                <a:cs typeface="Times New Roman"/>
              </a:rPr>
              <a:t>Note</a:t>
            </a:r>
            <a:r>
              <a:rPr sz="1600" spc="10" dirty="0">
                <a:solidFill>
                  <a:srgbClr val="010101"/>
                </a:solidFill>
                <a:latin typeface="Times New Roman"/>
                <a:cs typeface="Times New Roman"/>
              </a:rPr>
              <a:t> that</a:t>
            </a:r>
            <a:r>
              <a:rPr sz="1600" spc="3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10101"/>
                </a:solidFill>
                <a:latin typeface="Times New Roman"/>
                <a:cs typeface="Times New Roman"/>
              </a:rPr>
              <a:t>the</a:t>
            </a:r>
            <a:r>
              <a:rPr sz="1600" spc="5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plasma</a:t>
            </a:r>
            <a:r>
              <a:rPr sz="1600" spc="12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focus</a:t>
            </a:r>
            <a:r>
              <a:rPr sz="1600" spc="6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increases</a:t>
            </a:r>
            <a:r>
              <a:rPr sz="1600" spc="7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10101"/>
                </a:solidFill>
                <a:latin typeface="Times New Roman"/>
                <a:cs typeface="Times New Roman"/>
              </a:rPr>
              <a:t>beam </a:t>
            </a:r>
            <a:r>
              <a:rPr sz="1600" spc="-19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amplitude</a:t>
            </a:r>
            <a:r>
              <a:rPr sz="1600" spc="7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by</a:t>
            </a:r>
            <a:r>
              <a:rPr sz="1600" spc="10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010101"/>
                </a:solidFill>
                <a:latin typeface="Times New Roman"/>
                <a:cs typeface="Times New Roman"/>
              </a:rPr>
              <a:t>a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10101"/>
                </a:solidFill>
                <a:latin typeface="Times New Roman"/>
                <a:cs typeface="Times New Roman"/>
              </a:rPr>
              <a:t>factor</a:t>
            </a:r>
            <a:r>
              <a:rPr sz="1600" spc="8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20" dirty="0">
                <a:solidFill>
                  <a:srgbClr val="010101"/>
                </a:solidFill>
                <a:latin typeface="Times New Roman"/>
                <a:cs typeface="Times New Roman"/>
              </a:rPr>
              <a:t>of</a:t>
            </a:r>
            <a:r>
              <a:rPr sz="1600" spc="-4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010101"/>
                </a:solidFill>
                <a:latin typeface="Times New Roman"/>
                <a:cs typeface="Times New Roman"/>
              </a:rPr>
              <a:t>two</a:t>
            </a:r>
            <a:r>
              <a:rPr sz="1600" spc="10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compared</a:t>
            </a:r>
            <a:r>
              <a:rPr sz="1600" spc="7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10101"/>
                </a:solidFill>
                <a:latin typeface="Times New Roman"/>
                <a:cs typeface="Times New Roman"/>
              </a:rPr>
              <a:t>to</a:t>
            </a:r>
            <a:r>
              <a:rPr sz="1600" spc="5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no</a:t>
            </a:r>
            <a:r>
              <a:rPr sz="1600" spc="6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10101"/>
                </a:solidFill>
                <a:latin typeface="Times New Roman"/>
                <a:cs typeface="Times New Roman"/>
              </a:rPr>
              <a:t>plasma</a:t>
            </a:r>
            <a:r>
              <a:rPr sz="1600" spc="12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-225" dirty="0">
                <a:solidFill>
                  <a:srgbClr val="010101"/>
                </a:solidFill>
                <a:latin typeface="Times New Roman"/>
                <a:cs typeface="Times New Roman"/>
              </a:rPr>
              <a:t>(,....</a:t>
            </a:r>
            <a:r>
              <a:rPr sz="1600" spc="-155" dirty="0">
                <a:solidFill>
                  <a:srgbClr val="010101"/>
                </a:solidFill>
                <a:latin typeface="Times New Roman"/>
                <a:cs typeface="Times New Roman"/>
              </a:rPr>
              <a:t>,</a:t>
            </a:r>
            <a:r>
              <a:rPr sz="1600" spc="30" dirty="0">
                <a:solidFill>
                  <a:srgbClr val="010101"/>
                </a:solidFill>
                <a:latin typeface="Times New Roman"/>
                <a:cs typeface="Times New Roman"/>
              </a:rPr>
              <a:t>3</a:t>
            </a:r>
            <a:r>
              <a:rPr sz="1600" spc="15" dirty="0">
                <a:solidFill>
                  <a:srgbClr val="010101"/>
                </a:solidFill>
                <a:latin typeface="Times New Roman"/>
                <a:cs typeface="Times New Roman"/>
              </a:rPr>
              <a:t> dB</a:t>
            </a:r>
            <a:r>
              <a:rPr sz="1600" spc="7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10101"/>
                </a:solidFill>
                <a:latin typeface="Times New Roman"/>
                <a:cs typeface="Times New Roman"/>
              </a:rPr>
              <a:t>gain)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02488" y="963790"/>
            <a:ext cx="46405" cy="0"/>
          </a:xfrm>
          <a:custGeom>
            <a:avLst/>
            <a:gdLst/>
            <a:ahLst/>
            <a:cxnLst/>
            <a:rect l="l" t="t" r="r" b="b"/>
            <a:pathLst>
              <a:path w="46405">
                <a:moveTo>
                  <a:pt x="0" y="0"/>
                </a:moveTo>
                <a:lnTo>
                  <a:pt x="46405" y="0"/>
                </a:lnTo>
              </a:path>
            </a:pathLst>
          </a:custGeom>
          <a:ln w="7550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110" dirty="0">
                <a:solidFill>
                  <a:srgbClr val="878787"/>
                </a:solidFill>
                <a:latin typeface="Courier New"/>
                <a:cs typeface="Courier New"/>
              </a:rPr>
              <a:pPr marL="25400"/>
              <a:t>21</a:t>
            </a:fld>
            <a:endParaRPr sz="12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3025" y="6463993"/>
            <a:ext cx="28244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39814"/>
            <a:ext cx="284035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05" dirty="0">
                <a:solidFill>
                  <a:srgbClr val="888888"/>
                </a:solidFill>
                <a:cs typeface="Calibri"/>
              </a:rPr>
              <a:t>T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ed A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n</a:t>
            </a:r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n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a</a:t>
            </a:r>
            <a:r>
              <a:rPr sz="1200" spc="-4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; 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op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10" dirty="0">
                <a:solidFill>
                  <a:srgbClr val="888888"/>
                </a:solidFill>
                <a:cs typeface="Calibri"/>
              </a:rPr>
              <a:pPr marL="25400"/>
              <a:t>22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79853"/>
            <a:ext cx="7499984" cy="4154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1430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In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enna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beam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ocusing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xper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t,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 beam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passes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</a:t>
            </a:r>
            <a:r>
              <a:rPr sz="28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ough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(and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een)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w</a:t>
            </a:r>
            <a:r>
              <a:rPr sz="280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si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-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- si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fl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esce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bu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74930" indent="-228600">
              <a:lnSpc>
                <a:spcPct val="80000"/>
              </a:lnSpc>
              <a:buFont typeface="Arial"/>
              <a:buChar char="•"/>
              <a:tabLst>
                <a:tab pos="321945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fl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bo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om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sc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een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80" dirty="0">
                <a:solidFill>
                  <a:prstClr val="black"/>
                </a:solidFill>
                <a:cs typeface="Calibri"/>
              </a:rPr>
              <a:t>z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-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mic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sig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ec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 an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18-26</a:t>
            </a:r>
            <a:r>
              <a:rPr sz="2800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GHz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ode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et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ec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290" dirty="0">
                <a:solidFill>
                  <a:prstClr val="black"/>
                </a:solidFill>
                <a:cs typeface="Calibri"/>
              </a:rPr>
              <a:t>r</a:t>
            </a:r>
            <a:r>
              <a:rPr sz="2800" dirty="0">
                <a:solidFill>
                  <a:prstClr val="black"/>
                </a:solidFill>
                <a:cs typeface="Calibri"/>
              </a:rPr>
              <a:t>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59055" indent="-228600">
              <a:lnSpc>
                <a:spcPct val="80000"/>
              </a:lnSpc>
              <a:buFont typeface="Arial"/>
              <a:buChar char="•"/>
              <a:tabLst>
                <a:tab pos="321945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fl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near 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dd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sc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een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 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signal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ith no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asma.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1270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dirty="0">
                <a:solidFill>
                  <a:prstClr val="black"/>
                </a:solidFill>
                <a:cs typeface="Calibri"/>
              </a:rPr>
              <a:t>op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8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ace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sh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ect on 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m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ic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beam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aused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tion and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ocusing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aused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 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asma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tu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es.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39814"/>
            <a:ext cx="284035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10" dirty="0">
                <a:solidFill>
                  <a:srgbClr val="888888"/>
                </a:solidFill>
                <a:cs typeface="Calibri"/>
              </a:rPr>
              <a:pPr marL="25400"/>
              <a:t>23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79270"/>
            <a:ext cx="7726680" cy="428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d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op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amplitude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(l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ft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een)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oincides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241300">
              <a:lnSpc>
                <a:spcPts val="2500"/>
              </a:lnSpc>
            </a:pPr>
            <a:r>
              <a:rPr sz="2600" dirty="0">
                <a:solidFill>
                  <a:prstClr val="black"/>
                </a:solidFill>
                <a:cs typeface="Calibri"/>
              </a:rPr>
              <a:t>with a sh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rt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cur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pulse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(4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,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5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μ</a:t>
            </a:r>
            <a:r>
              <a:rPr sz="2600" dirty="0">
                <a:solidFill>
                  <a:prstClr val="black"/>
                </a:solidFill>
                <a:cs typeface="Calibri"/>
              </a:rPr>
              <a:t>s).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>
              <a:solidFill>
                <a:prstClr val="black"/>
              </a:solidFill>
            </a:endParaRPr>
          </a:p>
          <a:p>
            <a:pPr marL="241300" marR="21844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This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el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ti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ely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high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cur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pulse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oduces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 high plasma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density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2600" dirty="0">
                <a:solidFill>
                  <a:prstClr val="black"/>
                </a:solidFill>
                <a:cs typeface="Calibri"/>
              </a:rPr>
              <a:t>flects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24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GHz beam.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950"/>
              </a:lnSpc>
              <a:spcBef>
                <a:spcPts val="35"/>
              </a:spcBef>
              <a:buFont typeface="Arial"/>
              <a:buChar char="•"/>
            </a:pPr>
            <a:endParaRPr sz="950">
              <a:solidFill>
                <a:prstClr val="black"/>
              </a:solidFill>
            </a:endParaRPr>
          </a:p>
          <a:p>
            <a:pPr marL="241300" marR="169545" indent="-228600">
              <a:lnSpc>
                <a:spcPts val="25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ionizing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cur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ends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f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er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5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μ</a:t>
            </a:r>
            <a:r>
              <a:rPr sz="2600" dirty="0">
                <a:solidFill>
                  <a:prstClr val="black"/>
                </a:solidFill>
                <a:cs typeface="Calibri"/>
              </a:rPr>
              <a:t>s,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but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 plasma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ion density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a</a:t>
            </a:r>
            <a:r>
              <a:rPr sz="2600" spc="-80" dirty="0">
                <a:solidFill>
                  <a:prstClr val="black"/>
                </a:solidFill>
                <a:cs typeface="Calibri"/>
              </a:rPr>
              <a:t>k</a:t>
            </a:r>
            <a:r>
              <a:rPr sz="2600" dirty="0">
                <a:solidFill>
                  <a:prstClr val="black"/>
                </a:solidFill>
                <a:cs typeface="Calibri"/>
              </a:rPr>
              <a:t>es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much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lon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er ( 1 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s)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de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y; 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esulti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inc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easing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amplitude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with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time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sh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600" dirty="0">
                <a:solidFill>
                  <a:prstClr val="black"/>
                </a:solidFill>
                <a:cs typeface="Calibri"/>
              </a:rPr>
              <a:t>wn in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figu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e.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18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1270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The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m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ximum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signal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amplitude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(rig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h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side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ace) occu</a:t>
            </a:r>
            <a:r>
              <a:rPr sz="26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when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density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is o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600" dirty="0">
                <a:solidFill>
                  <a:prstClr val="black"/>
                </a:solidFill>
                <a:cs typeface="Calibri"/>
              </a:rPr>
              <a:t>timum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or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ocus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the beam;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and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gi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2600" dirty="0">
                <a:solidFill>
                  <a:prstClr val="black"/>
                </a:solidFill>
                <a:cs typeface="Calibri"/>
              </a:rPr>
              <a:t>es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 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ain 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2600" dirty="0">
                <a:solidFill>
                  <a:prstClr val="black"/>
                </a:solidFill>
                <a:cs typeface="Calibri"/>
              </a:rPr>
              <a:t>o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600" dirty="0">
                <a:solidFill>
                  <a:prstClr val="black"/>
                </a:solidFill>
                <a:cs typeface="Calibri"/>
              </a:rPr>
              <a:t>pa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600" dirty="0">
                <a:solidFill>
                  <a:prstClr val="black"/>
                </a:solidFill>
                <a:cs typeface="Calibri"/>
              </a:rPr>
              <a:t>ed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 u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n</a:t>
            </a:r>
            <a:r>
              <a:rPr sz="26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ocused</a:t>
            </a:r>
            <a:r>
              <a:rPr sz="26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signal  of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a 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f</a:t>
            </a:r>
            <a:r>
              <a:rPr sz="2600" dirty="0">
                <a:solidFill>
                  <a:prstClr val="black"/>
                </a:solidFill>
                <a:cs typeface="Calibri"/>
              </a:rPr>
              <a:t>ac</a:t>
            </a:r>
            <a:r>
              <a:rPr sz="26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or of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w</a:t>
            </a:r>
            <a:r>
              <a:rPr sz="2600" dirty="0">
                <a:solidFill>
                  <a:prstClr val="black"/>
                </a:solidFill>
                <a:cs typeface="Calibri"/>
              </a:rPr>
              <a:t>o 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(</a:t>
            </a:r>
            <a:r>
              <a:rPr sz="2600" dirty="0">
                <a:solidFill>
                  <a:prstClr val="black"/>
                </a:solidFill>
                <a:cs typeface="Calibri"/>
              </a:rPr>
              <a:t>3</a:t>
            </a:r>
            <a:r>
              <a:rPr sz="2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dB).</a:t>
            </a:r>
            <a:endParaRPr sz="26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43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39814"/>
            <a:ext cx="284035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10" dirty="0">
                <a:solidFill>
                  <a:srgbClr val="888888"/>
                </a:solidFill>
                <a:cs typeface="Calibri"/>
              </a:rPr>
              <a:pPr marL="25400"/>
              <a:t>24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48357"/>
            <a:ext cx="7660640" cy="2322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90000"/>
              </a:lnSpc>
              <a:buFont typeface="Arial"/>
              <a:buChar char="•"/>
              <a:tabLst>
                <a:tab pos="241300" algn="l"/>
                <a:tab pos="3358515" algn="l"/>
                <a:tab pos="6483985" algn="l"/>
              </a:tabLst>
            </a:pPr>
            <a:r>
              <a:rPr sz="2800" spc="-1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sh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ocusing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ef</a:t>
            </a:r>
            <a:r>
              <a:rPr sz="2800" spc="-8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ect of a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el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ely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cur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(3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A).	The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gi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80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ing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of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800" dirty="0">
                <a:solidFill>
                  <a:prstClr val="black"/>
                </a:solidFill>
                <a:cs typeface="Calibri"/>
              </a:rPr>
              <a:t>h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2800" dirty="0">
                <a:solidFill>
                  <a:prstClr val="black"/>
                </a:solidFill>
                <a:cs typeface="Calibri"/>
              </a:rPr>
              <a:t>op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sig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el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espon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cur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se;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ti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 a d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 sig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el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flect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on)	th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 q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uick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mo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o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80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mum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ocus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ng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 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asma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den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ity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dec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eases.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2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151377" y="6439814"/>
            <a:ext cx="284035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7910" y="6439814"/>
            <a:ext cx="259079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120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189" rIns="0" bIns="0" rtlCol="0">
            <a:noAutofit/>
          </a:bodyPr>
          <a:lstStyle/>
          <a:p>
            <a:pPr marL="164465">
              <a:lnSpc>
                <a:spcPts val="5015"/>
              </a:lnSpc>
            </a:pPr>
            <a:r>
              <a:rPr sz="4400" spc="-30" dirty="0" smtClean="0">
                <a:latin typeface="Calibri Light"/>
                <a:cs typeface="Calibri Light"/>
              </a:rPr>
              <a:t>Be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0" dirty="0" smtClean="0">
                <a:latin typeface="Calibri Light"/>
                <a:cs typeface="Calibri Light"/>
              </a:rPr>
              <a:t>m</a:t>
            </a:r>
            <a:r>
              <a:rPr sz="4400" spc="-12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L</a:t>
            </a:r>
            <a:r>
              <a:rPr sz="4400" spc="-30" dirty="0" smtClean="0">
                <a:latin typeface="Calibri Light"/>
                <a:cs typeface="Calibri Light"/>
              </a:rPr>
              <a:t>e</a:t>
            </a:r>
            <a:r>
              <a:rPr sz="4400" spc="-35" dirty="0" smtClean="0">
                <a:latin typeface="Calibri Light"/>
                <a:cs typeface="Calibri Light"/>
              </a:rPr>
              <a:t>ns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35" dirty="0" smtClean="0">
                <a:latin typeface="Calibri Light"/>
                <a:cs typeface="Calibri Light"/>
              </a:rPr>
              <a:t>an</a:t>
            </a:r>
            <a:r>
              <a:rPr sz="4400" spc="0" dirty="0" smtClean="0">
                <a:latin typeface="Calibri Light"/>
                <a:cs typeface="Calibri Light"/>
              </a:rPr>
              <a:t>d</a:t>
            </a:r>
            <a:r>
              <a:rPr sz="4400" spc="-90" dirty="0" smtClean="0">
                <a:latin typeface="Calibri Light"/>
                <a:cs typeface="Calibri Light"/>
              </a:rPr>
              <a:t> </a:t>
            </a:r>
            <a:r>
              <a:rPr sz="4400" spc="-25" dirty="0" smtClean="0">
                <a:latin typeface="Calibri Light"/>
                <a:cs typeface="Calibri Light"/>
              </a:rPr>
              <a:t>S</a:t>
            </a:r>
            <a:r>
              <a:rPr sz="4400" spc="-8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eer</a:t>
            </a:r>
            <a:r>
              <a:rPr sz="4400" spc="-40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n</a:t>
            </a:r>
            <a:r>
              <a:rPr sz="4400" spc="0" dirty="0" smtClean="0">
                <a:latin typeface="Calibri Light"/>
                <a:cs typeface="Calibri Light"/>
              </a:rPr>
              <a:t>g</a:t>
            </a:r>
            <a:r>
              <a:rPr sz="4400" spc="-95" dirty="0" smtClean="0">
                <a:latin typeface="Calibri Light"/>
                <a:cs typeface="Calibri Light"/>
              </a:rPr>
              <a:t> </a:t>
            </a:r>
            <a:r>
              <a:rPr sz="4400" spc="-45" dirty="0" smtClean="0">
                <a:latin typeface="Calibri Light"/>
                <a:cs typeface="Calibri Light"/>
              </a:rPr>
              <a:t>w</a:t>
            </a:r>
            <a:r>
              <a:rPr sz="4400" spc="-25" dirty="0" smtClean="0">
                <a:latin typeface="Calibri Light"/>
                <a:cs typeface="Calibri Light"/>
              </a:rPr>
              <a:t>i</a:t>
            </a:r>
            <a:r>
              <a:rPr sz="4400" spc="-45" dirty="0" smtClean="0">
                <a:latin typeface="Calibri Light"/>
                <a:cs typeface="Calibri Light"/>
              </a:rPr>
              <a:t>t</a:t>
            </a:r>
            <a:r>
              <a:rPr sz="4400" spc="0" dirty="0" smtClean="0">
                <a:latin typeface="Calibri Light"/>
                <a:cs typeface="Calibri Light"/>
              </a:rPr>
              <a:t>h</a:t>
            </a:r>
            <a:endParaRPr sz="4400">
              <a:latin typeface="Calibri Light"/>
              <a:cs typeface="Calibri Light"/>
            </a:endParaRPr>
          </a:p>
          <a:p>
            <a:pPr marL="164465">
              <a:lnSpc>
                <a:spcPts val="5015"/>
              </a:lnSpc>
            </a:pP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80" dirty="0" smtClean="0">
                <a:latin typeface="Calibri Light"/>
                <a:cs typeface="Calibri Light"/>
              </a:rPr>
              <a:t>e</a:t>
            </a:r>
            <a:r>
              <a:rPr sz="4400" spc="-25" dirty="0" smtClean="0">
                <a:latin typeface="Calibri Light"/>
                <a:cs typeface="Calibri Light"/>
              </a:rPr>
              <a:t>f</a:t>
            </a:r>
            <a:r>
              <a:rPr sz="4400" spc="-114" dirty="0" smtClean="0">
                <a:latin typeface="Calibri Light"/>
                <a:cs typeface="Calibri Light"/>
              </a:rPr>
              <a:t>r</a:t>
            </a:r>
            <a:r>
              <a:rPr sz="4400" spc="-35" dirty="0" smtClean="0">
                <a:latin typeface="Calibri Light"/>
                <a:cs typeface="Calibri Light"/>
              </a:rPr>
              <a:t>a</a:t>
            </a:r>
            <a:r>
              <a:rPr sz="4400" spc="-40" dirty="0" smtClean="0">
                <a:latin typeface="Calibri Light"/>
                <a:cs typeface="Calibri Light"/>
              </a:rPr>
              <a:t>c</a:t>
            </a:r>
            <a:r>
              <a:rPr sz="4400" spc="-25" dirty="0" smtClean="0">
                <a:latin typeface="Calibri Light"/>
                <a:cs typeface="Calibri Light"/>
              </a:rPr>
              <a:t>t</a:t>
            </a:r>
            <a:r>
              <a:rPr sz="4400" spc="-30" dirty="0" smtClean="0">
                <a:latin typeface="Calibri Light"/>
                <a:cs typeface="Calibri Light"/>
              </a:rPr>
              <a:t>i</a:t>
            </a:r>
            <a:r>
              <a:rPr sz="4400" spc="-55" dirty="0" smtClean="0">
                <a:latin typeface="Calibri Light"/>
                <a:cs typeface="Calibri Light"/>
              </a:rPr>
              <a:t>o</a:t>
            </a:r>
            <a:r>
              <a:rPr sz="4400" spc="0" dirty="0" smtClean="0"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5685"/>
            <a:ext cx="7678420" cy="2746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800" spc="-8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eak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 pu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DC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om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 su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  <a:spcBef>
                <a:spcPts val="59"/>
              </a:spcBef>
              <a:buFont typeface="Arial"/>
              <a:buChar char="•"/>
            </a:pPr>
            <a:endParaRPr sz="1000">
              <a:solidFill>
                <a:prstClr val="black"/>
              </a:solidFill>
            </a:endParaRPr>
          </a:p>
          <a:p>
            <a:pPr marL="241300" marR="1524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8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eak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io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</a:t>
            </a:r>
            <a:r>
              <a:rPr sz="280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z</a:t>
            </a:r>
            <a:r>
              <a:rPr sz="280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ng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cur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ts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ther high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(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2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-20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A),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b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 cur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equ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om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the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DC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su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is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much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l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er: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600"/>
              </a:lnSpc>
              <a:spcBef>
                <a:spcPts val="17"/>
              </a:spcBef>
              <a:buFont typeface="Arial"/>
              <a:buChar char="•"/>
            </a:pPr>
            <a:endParaRPr sz="600">
              <a:solidFill>
                <a:prstClr val="black"/>
              </a:solidFill>
            </a:endParaRPr>
          </a:p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3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2800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eq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15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mA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DC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om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>
                <a:solidFill>
                  <a:prstClr val="black"/>
                </a:solidFill>
                <a:cs typeface="Calibri"/>
              </a:rPr>
              <a:t>su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204" dirty="0">
                <a:solidFill>
                  <a:prstClr val="black"/>
                </a:solidFill>
                <a:cs typeface="Calibri"/>
              </a:rPr>
              <a:t>y</a:t>
            </a:r>
            <a:r>
              <a:rPr sz="2800" dirty="0">
                <a:solidFill>
                  <a:prstClr val="black"/>
                </a:solidFill>
                <a:cs typeface="Calibri"/>
              </a:rPr>
              <a:t>.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650"/>
              </a:lnSpc>
              <a:spcBef>
                <a:spcPts val="9"/>
              </a:spcBef>
              <a:buFont typeface="Arial"/>
              <a:buChar char="•"/>
            </a:pPr>
            <a:endParaRPr sz="650">
              <a:solidFill>
                <a:prstClr val="black"/>
              </a:solidFill>
            </a:endParaRPr>
          </a:p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10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equ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40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mA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DC</a:t>
            </a:r>
            <a:r>
              <a:rPr sz="2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om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w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 su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204" dirty="0">
                <a:solidFill>
                  <a:prstClr val="black"/>
                </a:solidFill>
                <a:cs typeface="Calibri"/>
              </a:rPr>
              <a:t>y</a:t>
            </a:r>
            <a:r>
              <a:rPr sz="2800" dirty="0">
                <a:solidFill>
                  <a:prstClr val="black"/>
                </a:solidFill>
                <a:cs typeface="Calibri"/>
              </a:rPr>
              <a:t>.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Ted Anderson; Haleakala R&amp;D; proprietary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80340"/>
            <a:endParaRPr lang="en-US" sz="12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05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9670" y="310776"/>
            <a:ext cx="6568141" cy="5707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758" y="6102991"/>
            <a:ext cx="623062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100" spc="45" dirty="0">
                <a:solidFill>
                  <a:srgbClr val="030303"/>
                </a:solidFill>
                <a:latin typeface="Times New Roman"/>
                <a:cs typeface="Times New Roman"/>
              </a:rPr>
              <a:t>.</a:t>
            </a:r>
            <a:r>
              <a:rPr sz="1100" spc="-35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95" dirty="0">
                <a:solidFill>
                  <a:srgbClr val="030303"/>
                </a:solidFill>
                <a:latin typeface="Times New Roman"/>
                <a:cs typeface="Times New Roman"/>
              </a:rPr>
              <a:t>Plasma</a:t>
            </a:r>
            <a:r>
              <a:rPr sz="1100" spc="85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80" dirty="0">
                <a:solidFill>
                  <a:srgbClr val="030303"/>
                </a:solidFill>
                <a:latin typeface="Times New Roman"/>
                <a:cs typeface="Times New Roman"/>
              </a:rPr>
              <a:t>focusing</a:t>
            </a:r>
            <a:r>
              <a:rPr sz="1100" spc="100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75" dirty="0">
                <a:solidFill>
                  <a:srgbClr val="030303"/>
                </a:solidFill>
                <a:latin typeface="Times New Roman"/>
                <a:cs typeface="Times New Roman"/>
              </a:rPr>
              <a:t>experimental </a:t>
            </a:r>
            <a:r>
              <a:rPr sz="1100" spc="-110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70" dirty="0">
                <a:solidFill>
                  <a:srgbClr val="030303"/>
                </a:solidFill>
                <a:latin typeface="Times New Roman"/>
                <a:cs typeface="Times New Roman"/>
              </a:rPr>
              <a:t>setup.  </a:t>
            </a:r>
            <a:r>
              <a:rPr sz="1100" spc="-125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030303"/>
                </a:solidFill>
                <a:latin typeface="Times New Roman"/>
                <a:cs typeface="Times New Roman"/>
              </a:rPr>
              <a:t>Gunn</a:t>
            </a:r>
            <a:r>
              <a:rPr sz="1100" spc="-10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85" dirty="0">
                <a:solidFill>
                  <a:srgbClr val="030303"/>
                </a:solidFill>
                <a:latin typeface="Times New Roman"/>
                <a:cs typeface="Times New Roman"/>
              </a:rPr>
              <a:t>diode</a:t>
            </a:r>
            <a:r>
              <a:rPr sz="1100" spc="65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110" dirty="0">
                <a:solidFill>
                  <a:srgbClr val="030303"/>
                </a:solidFill>
                <a:latin typeface="Times New Roman"/>
                <a:cs typeface="Times New Roman"/>
              </a:rPr>
              <a:t>24</a:t>
            </a:r>
            <a:r>
              <a:rPr sz="1100" spc="50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140" dirty="0">
                <a:solidFill>
                  <a:srgbClr val="030303"/>
                </a:solidFill>
                <a:latin typeface="Times New Roman"/>
                <a:cs typeface="Times New Roman"/>
              </a:rPr>
              <a:t>G</a:t>
            </a:r>
            <a:r>
              <a:rPr sz="1100" spc="145" dirty="0">
                <a:solidFill>
                  <a:srgbClr val="030303"/>
                </a:solidFill>
                <a:latin typeface="Times New Roman"/>
                <a:cs typeface="Times New Roman"/>
              </a:rPr>
              <a:t>H</a:t>
            </a:r>
            <a:r>
              <a:rPr sz="1100" spc="110" dirty="0">
                <a:solidFill>
                  <a:srgbClr val="232323"/>
                </a:solidFill>
                <a:latin typeface="Times New Roman"/>
                <a:cs typeface="Times New Roman"/>
              </a:rPr>
              <a:t>z</a:t>
            </a:r>
            <a:r>
              <a:rPr sz="1100" spc="-3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1100" spc="75" dirty="0">
                <a:solidFill>
                  <a:srgbClr val="030303"/>
                </a:solidFill>
                <a:latin typeface="Times New Roman"/>
                <a:cs typeface="Times New Roman"/>
              </a:rPr>
              <a:t>transmitter</a:t>
            </a:r>
            <a:r>
              <a:rPr sz="1100" spc="85" dirty="0">
                <a:solidFill>
                  <a:srgbClr val="030303"/>
                </a:solidFill>
                <a:latin typeface="Times New Roman"/>
                <a:cs typeface="Times New Roman"/>
              </a:rPr>
              <a:t> with</a:t>
            </a:r>
            <a:r>
              <a:rPr sz="1100" spc="80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75" dirty="0">
                <a:solidFill>
                  <a:srgbClr val="030303"/>
                </a:solidFill>
                <a:latin typeface="Times New Roman"/>
                <a:cs typeface="Times New Roman"/>
              </a:rPr>
              <a:t>fluorescent</a:t>
            </a:r>
            <a:r>
              <a:rPr sz="1100" spc="80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100" spc="75" dirty="0">
                <a:solidFill>
                  <a:srgbClr val="030303"/>
                </a:solidFill>
                <a:latin typeface="Times New Roman"/>
                <a:cs typeface="Times New Roman"/>
              </a:rPr>
              <a:t>tubes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0118" y="6318549"/>
            <a:ext cx="172783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spc="65" dirty="0">
                <a:solidFill>
                  <a:prstClr val="black"/>
                </a:solidFill>
                <a:latin typeface="Times New Roman"/>
                <a:cs typeface="Times New Roman"/>
              </a:rPr>
              <a:t>used</a:t>
            </a:r>
            <a:r>
              <a:rPr sz="10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75" dirty="0">
                <a:solidFill>
                  <a:prstClr val="black"/>
                </a:solidFill>
                <a:latin typeface="Times New Roman"/>
                <a:cs typeface="Times New Roman"/>
              </a:rPr>
              <a:t>plasma </a:t>
            </a:r>
            <a:r>
              <a:rPr sz="10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5" dirty="0">
                <a:solidFill>
                  <a:prstClr val="black"/>
                </a:solidFill>
                <a:latin typeface="Times New Roman"/>
                <a:cs typeface="Times New Roman"/>
              </a:rPr>
              <a:t>beam</a:t>
            </a:r>
            <a:r>
              <a:rPr sz="10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focus.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1285" y="6457770"/>
            <a:ext cx="284162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dirty="0">
                <a:solidFill>
                  <a:srgbClr val="898989"/>
                </a:solidFill>
                <a:latin typeface="Arial"/>
                <a:cs typeface="Arial"/>
              </a:rPr>
              <a:t>Dr.</a:t>
            </a:r>
            <a:r>
              <a:rPr sz="1050" spc="-13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898989"/>
                </a:solidFill>
                <a:latin typeface="Arial"/>
                <a:cs typeface="Arial"/>
              </a:rPr>
              <a:t>Ted</a:t>
            </a:r>
            <a:r>
              <a:rPr sz="1050" spc="-10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898989"/>
                </a:solidFill>
                <a:latin typeface="Arial"/>
                <a:cs typeface="Arial"/>
              </a:rPr>
              <a:t>Anderson;</a:t>
            </a:r>
            <a:r>
              <a:rPr sz="1050" spc="3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898989"/>
                </a:solidFill>
                <a:latin typeface="Arial"/>
                <a:cs typeface="Arial"/>
              </a:rPr>
              <a:t>Haleakala</a:t>
            </a:r>
            <a:r>
              <a:rPr sz="1050" spc="7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898989"/>
                </a:solidFill>
                <a:latin typeface="Arial"/>
                <a:cs typeface="Arial"/>
              </a:rPr>
              <a:t>R&amp;D;</a:t>
            </a:r>
            <a:r>
              <a:rPr sz="1050" spc="-11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898989"/>
                </a:solidFill>
                <a:latin typeface="Arial"/>
                <a:cs typeface="Arial"/>
              </a:rPr>
              <a:t>Proprietary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084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725" y="258945"/>
            <a:ext cx="5858633" cy="5842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6301" y="6156804"/>
            <a:ext cx="558546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spc="4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1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80" dirty="0">
                <a:solidFill>
                  <a:prstClr val="black"/>
                </a:solidFill>
                <a:latin typeface="Times New Roman"/>
                <a:cs typeface="Times New Roman"/>
              </a:rPr>
              <a:t>Plasma</a:t>
            </a:r>
            <a:r>
              <a:rPr sz="10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focusing</a:t>
            </a:r>
            <a:r>
              <a:rPr sz="1000" spc="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experimental </a:t>
            </a:r>
            <a:r>
              <a:rPr sz="1000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5" dirty="0">
                <a:solidFill>
                  <a:prstClr val="black"/>
                </a:solidFill>
                <a:latin typeface="Times New Roman"/>
                <a:cs typeface="Times New Roman"/>
              </a:rPr>
              <a:t>setup. </a:t>
            </a:r>
            <a:r>
              <a:rPr sz="10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prstClr val="black"/>
                </a:solidFill>
                <a:latin typeface="Times New Roman"/>
                <a:cs typeface="Times New Roman"/>
              </a:rPr>
              <a:t>Gunn</a:t>
            </a:r>
            <a:r>
              <a:rPr sz="1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5" dirty="0">
                <a:solidFill>
                  <a:prstClr val="black"/>
                </a:solidFill>
                <a:latin typeface="Times New Roman"/>
                <a:cs typeface="Times New Roman"/>
              </a:rPr>
              <a:t>diode</a:t>
            </a:r>
            <a:r>
              <a:rPr sz="1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95" dirty="0">
                <a:solidFill>
                  <a:prstClr val="black"/>
                </a:solidFill>
                <a:latin typeface="Times New Roman"/>
                <a:cs typeface="Times New Roman"/>
              </a:rPr>
              <a:t>24</a:t>
            </a:r>
            <a:r>
              <a:rPr sz="10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90" dirty="0">
                <a:solidFill>
                  <a:prstClr val="black"/>
                </a:solidFill>
                <a:latin typeface="Times New Roman"/>
                <a:cs typeface="Times New Roman"/>
              </a:rPr>
              <a:t>GHz</a:t>
            </a:r>
            <a:r>
              <a:rPr sz="1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transmitter </a:t>
            </a:r>
            <a:r>
              <a:rPr sz="10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7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fluorescent</a:t>
            </a:r>
            <a:r>
              <a:rPr sz="10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70" dirty="0">
                <a:solidFill>
                  <a:prstClr val="black"/>
                </a:solidFill>
                <a:latin typeface="Times New Roman"/>
                <a:cs typeface="Times New Roman"/>
              </a:rPr>
              <a:t>tubes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0118" y="6318549"/>
            <a:ext cx="1727835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spc="65" dirty="0">
                <a:solidFill>
                  <a:prstClr val="black"/>
                </a:solidFill>
                <a:latin typeface="Times New Roman"/>
                <a:cs typeface="Times New Roman"/>
              </a:rPr>
              <a:t>used</a:t>
            </a:r>
            <a:r>
              <a:rPr sz="10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1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75" dirty="0">
                <a:solidFill>
                  <a:prstClr val="black"/>
                </a:solidFill>
                <a:latin typeface="Times New Roman"/>
                <a:cs typeface="Times New Roman"/>
              </a:rPr>
              <a:t>plasma </a:t>
            </a:r>
            <a:r>
              <a:rPr sz="1000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5" dirty="0">
                <a:solidFill>
                  <a:prstClr val="black"/>
                </a:solidFill>
                <a:latin typeface="Times New Roman"/>
                <a:cs typeface="Times New Roman"/>
              </a:rPr>
              <a:t>beam</a:t>
            </a:r>
            <a:r>
              <a:rPr sz="10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00" spc="60" dirty="0">
                <a:solidFill>
                  <a:prstClr val="black"/>
                </a:solidFill>
                <a:latin typeface="Times New Roman"/>
                <a:cs typeface="Times New Roman"/>
              </a:rPr>
              <a:t>focus.</a:t>
            </a: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1285" y="6457770"/>
            <a:ext cx="284162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dirty="0">
                <a:solidFill>
                  <a:srgbClr val="898989"/>
                </a:solidFill>
                <a:latin typeface="Arial"/>
                <a:cs typeface="Arial"/>
              </a:rPr>
              <a:t>Dr.</a:t>
            </a:r>
            <a:r>
              <a:rPr sz="1050" spc="-13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898989"/>
                </a:solidFill>
                <a:latin typeface="Arial"/>
                <a:cs typeface="Arial"/>
              </a:rPr>
              <a:t>Ted</a:t>
            </a:r>
            <a:r>
              <a:rPr sz="1050" spc="-10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898989"/>
                </a:solidFill>
                <a:latin typeface="Arial"/>
                <a:cs typeface="Arial"/>
              </a:rPr>
              <a:t>Anderson;</a:t>
            </a:r>
            <a:r>
              <a:rPr sz="1050" spc="35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898989"/>
                </a:solidFill>
                <a:latin typeface="Arial"/>
                <a:cs typeface="Arial"/>
              </a:rPr>
              <a:t>Haleakala</a:t>
            </a:r>
            <a:r>
              <a:rPr sz="1050" spc="7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898989"/>
                </a:solidFill>
                <a:latin typeface="Arial"/>
                <a:cs typeface="Arial"/>
              </a:rPr>
              <a:t>R&amp;D;</a:t>
            </a:r>
            <a:r>
              <a:rPr sz="1050" spc="-11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898989"/>
                </a:solidFill>
                <a:latin typeface="Arial"/>
                <a:cs typeface="Arial"/>
              </a:rPr>
              <a:t>Proprietary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150" spc="80" dirty="0">
                <a:solidFill>
                  <a:srgbClr val="898989"/>
                </a:solidFill>
                <a:latin typeface="Times New Roman"/>
                <a:cs typeface="Times New Roman"/>
              </a:rPr>
              <a:pPr marL="25400"/>
              <a:t>27</a:t>
            </a:fld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7166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771" y="673463"/>
            <a:ext cx="4087223" cy="383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748" y="430983"/>
            <a:ext cx="7666446" cy="0"/>
          </a:xfrm>
          <a:custGeom>
            <a:avLst/>
            <a:gdLst/>
            <a:ahLst/>
            <a:cxnLst/>
            <a:rect l="l" t="t" r="r" b="b"/>
            <a:pathLst>
              <a:path w="7666446">
                <a:moveTo>
                  <a:pt x="0" y="0"/>
                </a:moveTo>
                <a:lnTo>
                  <a:pt x="7666446" y="0"/>
                </a:lnTo>
              </a:path>
            </a:pathLst>
          </a:custGeom>
          <a:ln w="870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748" y="4743715"/>
            <a:ext cx="7666446" cy="0"/>
          </a:xfrm>
          <a:custGeom>
            <a:avLst/>
            <a:gdLst/>
            <a:ahLst/>
            <a:cxnLst/>
            <a:rect l="l" t="t" r="r" b="b"/>
            <a:pathLst>
              <a:path w="7666446">
                <a:moveTo>
                  <a:pt x="0" y="0"/>
                </a:moveTo>
                <a:lnTo>
                  <a:pt x="7666446" y="0"/>
                </a:lnTo>
              </a:path>
            </a:pathLst>
          </a:custGeom>
          <a:ln w="1451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102" y="426629"/>
            <a:ext cx="0" cy="4324342"/>
          </a:xfrm>
          <a:custGeom>
            <a:avLst/>
            <a:gdLst/>
            <a:ahLst/>
            <a:cxnLst/>
            <a:rect l="l" t="t" r="r" b="b"/>
            <a:pathLst>
              <a:path h="4324342">
                <a:moveTo>
                  <a:pt x="0" y="4324342"/>
                </a:moveTo>
                <a:lnTo>
                  <a:pt x="0" y="0"/>
                </a:lnTo>
              </a:path>
            </a:pathLst>
          </a:custGeom>
          <a:ln w="870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14936" y="426629"/>
            <a:ext cx="0" cy="4324342"/>
          </a:xfrm>
          <a:custGeom>
            <a:avLst/>
            <a:gdLst/>
            <a:ahLst/>
            <a:cxnLst/>
            <a:rect l="l" t="t" r="r" b="b"/>
            <a:pathLst>
              <a:path h="4324342">
                <a:moveTo>
                  <a:pt x="0" y="4324342"/>
                </a:moveTo>
                <a:lnTo>
                  <a:pt x="0" y="0"/>
                </a:lnTo>
              </a:path>
            </a:pathLst>
          </a:custGeom>
          <a:ln w="1451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0956" y="3831289"/>
            <a:ext cx="1106170" cy="606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/>
            <a:r>
              <a:rPr sz="1300" spc="-50" dirty="0">
                <a:solidFill>
                  <a:prstClr val="black"/>
                </a:solidFill>
                <a:latin typeface="Courier New"/>
                <a:cs typeface="Courier New"/>
              </a:rPr>
              <a:t>140</a:t>
            </a:r>
            <a:endParaRPr sz="13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49275">
              <a:spcBef>
                <a:spcPts val="40"/>
              </a:spcBef>
            </a:pPr>
            <a:r>
              <a:rPr sz="1300" spc="-50" dirty="0">
                <a:solidFill>
                  <a:prstClr val="black"/>
                </a:solidFill>
                <a:latin typeface="Courier New"/>
                <a:cs typeface="Courier New"/>
              </a:rPr>
              <a:t>150</a:t>
            </a:r>
            <a:endParaRPr sz="130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spcBef>
                <a:spcPts val="20"/>
              </a:spcBef>
            </a:pPr>
            <a:r>
              <a:rPr sz="1250" spc="75" dirty="0">
                <a:solidFill>
                  <a:prstClr val="black"/>
                </a:solidFill>
                <a:latin typeface="Times New Roman"/>
                <a:cs typeface="Times New Roman"/>
              </a:rPr>
              <a:t>70 </a:t>
            </a:r>
            <a:r>
              <a:rPr sz="125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50" spc="90" dirty="0">
                <a:solidFill>
                  <a:prstClr val="black"/>
                </a:solidFill>
                <a:latin typeface="Times New Roman"/>
                <a:cs typeface="Times New Roman"/>
              </a:rPr>
              <a:t>160</a:t>
            </a:r>
            <a:endParaRPr sz="1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95" dirty="0">
                <a:solidFill>
                  <a:srgbClr val="878787"/>
                </a:solidFill>
                <a:latin typeface="Courier New"/>
                <a:cs typeface="Courier New"/>
              </a:rPr>
              <a:pPr marL="25400"/>
              <a:t>28</a:t>
            </a:fld>
            <a:endParaRPr sz="12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3025" y="6463993"/>
            <a:ext cx="28244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spc="-15" dirty="0">
                <a:solidFill>
                  <a:srgbClr val="878787"/>
                </a:solidFill>
                <a:latin typeface="Arial"/>
                <a:cs typeface="Arial"/>
              </a:rPr>
              <a:t>Dr.</a:t>
            </a:r>
            <a:r>
              <a:rPr sz="1000" spc="-7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878787"/>
                </a:solidFill>
                <a:latin typeface="Arial"/>
                <a:cs typeface="Arial"/>
              </a:rPr>
              <a:t>Ted</a:t>
            </a:r>
            <a:r>
              <a:rPr sz="1000" spc="4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878787"/>
                </a:solidFill>
                <a:latin typeface="Arial"/>
                <a:cs typeface="Arial"/>
              </a:rPr>
              <a:t>Anderson; </a:t>
            </a:r>
            <a:r>
              <a:rPr sz="1000" spc="-8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Arial"/>
                <a:cs typeface="Arial"/>
              </a:rPr>
              <a:t>Haleakala </a:t>
            </a:r>
            <a:r>
              <a:rPr sz="1000" spc="-1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Arial"/>
                <a:cs typeface="Arial"/>
              </a:rPr>
              <a:t>R&amp;D;</a:t>
            </a:r>
            <a:r>
              <a:rPr sz="1000" spc="5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878787"/>
                </a:solidFill>
                <a:latin typeface="Arial"/>
                <a:cs typeface="Arial"/>
              </a:rPr>
              <a:t>Proprietary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6191" y="4993996"/>
            <a:ext cx="5628640" cy="648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Plasma</a:t>
            </a:r>
            <a:r>
              <a:rPr sz="1400" b="1" spc="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prstClr val="black"/>
                </a:solidFill>
                <a:latin typeface="Arial"/>
                <a:cs typeface="Arial"/>
              </a:rPr>
              <a:t>Beam 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steering. </a:t>
            </a:r>
            <a:r>
              <a:rPr sz="1400" b="1" spc="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prstClr val="black"/>
                </a:solidFill>
                <a:latin typeface="Arial"/>
                <a:cs typeface="Arial"/>
              </a:rPr>
              <a:t>Beam</a:t>
            </a:r>
            <a:r>
              <a:rPr sz="1400"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prstClr val="black"/>
                </a:solidFill>
                <a:latin typeface="Arial"/>
                <a:cs typeface="Arial"/>
              </a:rPr>
              <a:t>steered </a:t>
            </a:r>
            <a:r>
              <a:rPr sz="1400" b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prstClr val="black"/>
                </a:solidFill>
                <a:latin typeface="Arial"/>
                <a:cs typeface="Arial"/>
              </a:rPr>
              <a:t>"'45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degrees</a:t>
            </a:r>
            <a:r>
              <a:rPr sz="1400" b="1" spc="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clockwise.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6"/>
              </a:spcBef>
            </a:pPr>
            <a:endParaRPr sz="65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 marL="12700"/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Blue</a:t>
            </a:r>
            <a:r>
              <a:rPr sz="14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line: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prstClr val="black"/>
                </a:solidFill>
                <a:latin typeface="Arial"/>
                <a:cs typeface="Arial"/>
              </a:rPr>
              <a:t>plasma;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line: </a:t>
            </a:r>
            <a:r>
              <a:rPr sz="1400"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1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4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400" b="1" spc="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prstClr val="black"/>
                </a:solidFill>
                <a:latin typeface="Arial"/>
                <a:cs typeface="Arial"/>
              </a:rPr>
              <a:t>peak</a:t>
            </a:r>
            <a:r>
              <a:rPr sz="1400" b="1"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ionizing</a:t>
            </a:r>
            <a:r>
              <a:rPr sz="1400" b="1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prstClr val="black"/>
                </a:solidFill>
                <a:latin typeface="Arial"/>
                <a:cs typeface="Arial"/>
              </a:rPr>
              <a:t>current.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84458" y="2316317"/>
            <a:ext cx="407034" cy="5181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300" spc="-4805" dirty="0">
                <a:solidFill>
                  <a:srgbClr val="497EBA"/>
                </a:solidFill>
                <a:latin typeface="Times New Roman"/>
                <a:cs typeface="Times New Roman"/>
              </a:rPr>
              <a:t>-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2"/>
              </a:spcBef>
            </a:pPr>
            <a:endParaRPr sz="850">
              <a:solidFill>
                <a:prstClr val="black"/>
              </a:solidFill>
            </a:endParaRPr>
          </a:p>
          <a:p>
            <a:pPr marL="12700"/>
            <a:r>
              <a:rPr sz="1300" spc="-4805" dirty="0">
                <a:solidFill>
                  <a:srgbClr val="BD4B48"/>
                </a:solidFill>
                <a:latin typeface="Times New Roman"/>
                <a:cs typeface="Times New Roman"/>
              </a:rPr>
              <a:t>-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72168" y="2206757"/>
            <a:ext cx="62547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5300"/>
              </a:lnSpc>
            </a:pPr>
            <a:r>
              <a:rPr sz="1300" spc="55" dirty="0">
                <a:solidFill>
                  <a:prstClr val="black"/>
                </a:solidFill>
                <a:latin typeface="Times New Roman"/>
                <a:cs typeface="Times New Roman"/>
              </a:rPr>
              <a:t>series</a:t>
            </a:r>
            <a:r>
              <a:rPr sz="130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29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3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00" spc="100" dirty="0">
                <a:solidFill>
                  <a:prstClr val="black"/>
                </a:solidFill>
                <a:latin typeface="Times New Roman"/>
                <a:cs typeface="Times New Roman"/>
              </a:rPr>
              <a:t>series2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19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3988" y="615406"/>
            <a:ext cx="4412343" cy="4516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948" y="332306"/>
            <a:ext cx="8299268" cy="0"/>
          </a:xfrm>
          <a:custGeom>
            <a:avLst/>
            <a:gdLst/>
            <a:ahLst/>
            <a:cxnLst/>
            <a:rect l="l" t="t" r="r" b="b"/>
            <a:pathLst>
              <a:path w="8299268">
                <a:moveTo>
                  <a:pt x="0" y="0"/>
                </a:moveTo>
                <a:lnTo>
                  <a:pt x="8299268" y="0"/>
                </a:lnTo>
              </a:path>
            </a:pathLst>
          </a:custGeom>
          <a:ln w="870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302" y="327953"/>
            <a:ext cx="0" cy="5090534"/>
          </a:xfrm>
          <a:custGeom>
            <a:avLst/>
            <a:gdLst/>
            <a:ahLst/>
            <a:cxnLst/>
            <a:rect l="l" t="t" r="r" b="b"/>
            <a:pathLst>
              <a:path h="5090534">
                <a:moveTo>
                  <a:pt x="0" y="5090534"/>
                </a:moveTo>
                <a:lnTo>
                  <a:pt x="0" y="0"/>
                </a:lnTo>
              </a:path>
            </a:pathLst>
          </a:custGeom>
          <a:ln w="870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948" y="5409781"/>
            <a:ext cx="8299268" cy="0"/>
          </a:xfrm>
          <a:custGeom>
            <a:avLst/>
            <a:gdLst/>
            <a:ahLst/>
            <a:cxnLst/>
            <a:rect l="l" t="t" r="r" b="b"/>
            <a:pathLst>
              <a:path w="8299268">
                <a:moveTo>
                  <a:pt x="0" y="0"/>
                </a:moveTo>
                <a:lnTo>
                  <a:pt x="8299268" y="0"/>
                </a:lnTo>
              </a:path>
            </a:pathLst>
          </a:custGeom>
          <a:ln w="17417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41508" y="327953"/>
            <a:ext cx="0" cy="5090534"/>
          </a:xfrm>
          <a:custGeom>
            <a:avLst/>
            <a:gdLst/>
            <a:ahLst/>
            <a:cxnLst/>
            <a:rect l="l" t="t" r="r" b="b"/>
            <a:pathLst>
              <a:path h="5090534">
                <a:moveTo>
                  <a:pt x="0" y="5090534"/>
                </a:moveTo>
                <a:lnTo>
                  <a:pt x="0" y="0"/>
                </a:lnTo>
              </a:path>
            </a:pathLst>
          </a:custGeom>
          <a:ln w="17417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0" y="2548671"/>
            <a:ext cx="1114425" cy="610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550" spc="1315" dirty="0">
                <a:solidFill>
                  <a:srgbClr val="497EBA"/>
                </a:solidFill>
                <a:latin typeface="Times New Roman"/>
                <a:cs typeface="Times New Roman"/>
              </a:rPr>
              <a:t>-</a:t>
            </a:r>
            <a:r>
              <a:rPr sz="1550" spc="1100" dirty="0">
                <a:solidFill>
                  <a:srgbClr val="497EBA"/>
                </a:solidFill>
                <a:latin typeface="Times New Roman"/>
                <a:cs typeface="Times New Roman"/>
              </a:rPr>
              <a:t>-</a:t>
            </a:r>
            <a:r>
              <a:rPr sz="1550" spc="5" dirty="0">
                <a:solidFill>
                  <a:prstClr val="black"/>
                </a:solidFill>
                <a:latin typeface="Times New Roman"/>
                <a:cs typeface="Times New Roman"/>
              </a:rPr>
              <a:t>series</a:t>
            </a:r>
            <a:r>
              <a:rPr sz="1550" spc="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50" spc="3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>
              <a:solidFill>
                <a:prstClr val="black"/>
              </a:solidFill>
            </a:endParaRPr>
          </a:p>
          <a:p>
            <a:pPr marL="12700"/>
            <a:r>
              <a:rPr sz="1550" spc="1315" dirty="0">
                <a:solidFill>
                  <a:srgbClr val="BD4B48"/>
                </a:solidFill>
                <a:latin typeface="Times New Roman"/>
                <a:cs typeface="Times New Roman"/>
              </a:rPr>
              <a:t>-</a:t>
            </a:r>
            <a:r>
              <a:rPr sz="1550" spc="1100" dirty="0">
                <a:solidFill>
                  <a:srgbClr val="BD4B48"/>
                </a:solidFill>
                <a:latin typeface="Times New Roman"/>
                <a:cs typeface="Times New Roman"/>
              </a:rPr>
              <a:t>-</a:t>
            </a:r>
            <a:r>
              <a:rPr sz="1550" spc="5" dirty="0">
                <a:solidFill>
                  <a:prstClr val="black"/>
                </a:solidFill>
                <a:latin typeface="Times New Roman"/>
                <a:cs typeface="Times New Roman"/>
              </a:rPr>
              <a:t>series</a:t>
            </a:r>
            <a:r>
              <a:rPr sz="155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50" spc="-6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95" dirty="0">
                <a:solidFill>
                  <a:srgbClr val="878787"/>
                </a:solidFill>
                <a:latin typeface="Courier New"/>
                <a:cs typeface="Courier New"/>
              </a:rPr>
              <a:pPr marL="25400"/>
              <a:t>29</a:t>
            </a:fld>
            <a:endParaRPr sz="12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3025" y="6463993"/>
            <a:ext cx="28244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spc="-15" dirty="0">
                <a:solidFill>
                  <a:srgbClr val="878787"/>
                </a:solidFill>
                <a:latin typeface="Arial"/>
                <a:cs typeface="Arial"/>
              </a:rPr>
              <a:t>Dr.</a:t>
            </a:r>
            <a:r>
              <a:rPr sz="1000" spc="-7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878787"/>
                </a:solidFill>
                <a:latin typeface="Arial"/>
                <a:cs typeface="Arial"/>
              </a:rPr>
              <a:t>Ted</a:t>
            </a:r>
            <a:r>
              <a:rPr sz="1000" spc="4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878787"/>
                </a:solidFill>
                <a:latin typeface="Arial"/>
                <a:cs typeface="Arial"/>
              </a:rPr>
              <a:t>Anderson; </a:t>
            </a:r>
            <a:r>
              <a:rPr sz="1000" spc="-8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Arial"/>
                <a:cs typeface="Arial"/>
              </a:rPr>
              <a:t>Haleakala </a:t>
            </a:r>
            <a:r>
              <a:rPr sz="1000" spc="-1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Arial"/>
                <a:cs typeface="Arial"/>
              </a:rPr>
              <a:t>R&amp;D;</a:t>
            </a:r>
            <a:r>
              <a:rPr sz="1000" spc="5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878787"/>
                </a:solidFill>
                <a:latin typeface="Arial"/>
                <a:cs typeface="Arial"/>
              </a:rPr>
              <a:t>Proprietary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763" y="4584234"/>
            <a:ext cx="904875" cy="462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5630"/>
            <a:r>
              <a:rPr sz="1450" spc="50" dirty="0">
                <a:solidFill>
                  <a:prstClr val="black"/>
                </a:solidFill>
                <a:latin typeface="Times New Roman"/>
                <a:cs typeface="Times New Roman"/>
              </a:rPr>
              <a:t>150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65"/>
              </a:spcBef>
            </a:pPr>
            <a:r>
              <a:rPr sz="1450" spc="20" dirty="0">
                <a:solidFill>
                  <a:prstClr val="black"/>
                </a:solidFill>
                <a:latin typeface="Times New Roman"/>
                <a:cs typeface="Times New Roman"/>
              </a:rPr>
              <a:t>70 </a:t>
            </a:r>
            <a:r>
              <a:rPr sz="1450" spc="-1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prstClr val="black"/>
                </a:solidFill>
                <a:latin typeface="Times New Roman"/>
                <a:cs typeface="Times New Roman"/>
              </a:rPr>
              <a:t>160</a:t>
            </a: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1048" y="5705221"/>
            <a:ext cx="5459730" cy="758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50" b="1" spc="-80" dirty="0">
                <a:solidFill>
                  <a:prstClr val="black"/>
                </a:solidFill>
                <a:latin typeface="Arial"/>
                <a:cs typeface="Arial"/>
              </a:rPr>
              <a:t>Beam</a:t>
            </a:r>
            <a:r>
              <a:rPr sz="165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prstClr val="black"/>
                </a:solidFill>
                <a:latin typeface="Arial"/>
                <a:cs typeface="Arial"/>
              </a:rPr>
              <a:t>steering</a:t>
            </a:r>
            <a:r>
              <a:rPr sz="1650"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4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1650" b="1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15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sz="165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2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sz="1650" b="1" spc="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90" dirty="0">
                <a:solidFill>
                  <a:prstClr val="black"/>
                </a:solidFill>
                <a:latin typeface="Arial"/>
                <a:cs typeface="Arial"/>
              </a:rPr>
              <a:t>plasma</a:t>
            </a:r>
            <a:r>
              <a:rPr sz="1650" b="1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prstClr val="black"/>
                </a:solidFill>
                <a:latin typeface="Arial"/>
                <a:cs typeface="Arial"/>
              </a:rPr>
              <a:t>ionizing</a:t>
            </a:r>
            <a:r>
              <a:rPr sz="165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prstClr val="black"/>
                </a:solidFill>
                <a:latin typeface="Arial"/>
                <a:cs typeface="Arial"/>
              </a:rPr>
              <a:t>currents.</a:t>
            </a:r>
            <a:endParaRPr sz="16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7"/>
              </a:spcBef>
            </a:pPr>
            <a:endParaRPr sz="90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 marL="598805">
              <a:tabLst>
                <a:tab pos="2639695" algn="l"/>
              </a:tabLst>
            </a:pPr>
            <a:r>
              <a:rPr sz="1650" b="1" spc="-85" dirty="0">
                <a:solidFill>
                  <a:prstClr val="black"/>
                </a:solidFill>
                <a:latin typeface="Arial"/>
                <a:cs typeface="Arial"/>
              </a:rPr>
              <a:t>Blue </a:t>
            </a:r>
            <a:r>
              <a:rPr sz="1650" b="1" spc="-30" dirty="0">
                <a:solidFill>
                  <a:prstClr val="black"/>
                </a:solidFill>
                <a:latin typeface="Arial"/>
                <a:cs typeface="Arial"/>
              </a:rPr>
              <a:t>line: </a:t>
            </a:r>
            <a:r>
              <a:rPr sz="1650" b="1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9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65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15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50" b="1" spc="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45" dirty="0">
                <a:solidFill>
                  <a:prstClr val="black"/>
                </a:solidFill>
                <a:latin typeface="Arial"/>
                <a:cs typeface="Arial"/>
              </a:rPr>
              <a:t>peak.	</a:t>
            </a:r>
            <a:r>
              <a:rPr sz="1650" b="1" spc="-114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sz="165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35" dirty="0">
                <a:solidFill>
                  <a:prstClr val="black"/>
                </a:solidFill>
                <a:latin typeface="Arial"/>
                <a:cs typeface="Arial"/>
              </a:rPr>
              <a:t>line: </a:t>
            </a:r>
            <a:r>
              <a:rPr sz="1650" b="1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3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650" b="1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15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50" b="1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50" b="1" spc="-60" dirty="0">
                <a:solidFill>
                  <a:prstClr val="black"/>
                </a:solidFill>
                <a:latin typeface="Arial"/>
                <a:cs typeface="Arial"/>
              </a:rPr>
              <a:t>peak</a:t>
            </a:r>
            <a:endParaRPr sz="16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05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826" y="716915"/>
            <a:ext cx="7000240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3200" b="1" dirty="0" smtClean="0">
                <a:latin typeface="Arial"/>
                <a:cs typeface="Arial"/>
              </a:rPr>
              <a:t>N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w</a:t>
            </a:r>
            <a:r>
              <a:rPr sz="3200" b="1" spc="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nge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Terms of </a:t>
            </a:r>
            <a:r>
              <a:rPr sz="3200" b="1" spc="-15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irect</a:t>
            </a:r>
            <a:r>
              <a:rPr sz="3200" b="1" spc="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vity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of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lang="en-US" sz="3200" b="1" spc="0" dirty="0" smtClean="0">
                <a:latin typeface="Arial"/>
                <a:cs typeface="Arial"/>
              </a:rPr>
              <a:t>Stud Finder Antenna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121" y="1509903"/>
            <a:ext cx="8059420" cy="912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000" b="1" i="1" dirty="0" smtClean="0">
                <a:latin typeface="Arial"/>
                <a:cs typeface="Arial"/>
              </a:rPr>
              <a:t>Of</a:t>
            </a:r>
            <a:r>
              <a:rPr sz="2000" b="1" i="1" spc="-2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course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the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new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range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wi</a:t>
            </a:r>
            <a:r>
              <a:rPr sz="2000" b="1" i="1" spc="-10" dirty="0" smtClean="0">
                <a:latin typeface="Arial"/>
                <a:cs typeface="Arial"/>
              </a:rPr>
              <a:t>l</a:t>
            </a:r>
            <a:r>
              <a:rPr sz="2000" b="1" i="1" spc="0" dirty="0" smtClean="0">
                <a:latin typeface="Arial"/>
                <a:cs typeface="Arial"/>
              </a:rPr>
              <a:t>l</a:t>
            </a:r>
            <a:r>
              <a:rPr sz="2000" b="1" i="1" spc="-3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increase</a:t>
            </a:r>
            <a:r>
              <a:rPr sz="2000" b="1" i="1" spc="-2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even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more</a:t>
            </a:r>
            <a:r>
              <a:rPr sz="2000" b="1" i="1" spc="-20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if</a:t>
            </a:r>
            <a:r>
              <a:rPr sz="2000" b="1" i="1" spc="-20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the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directivit</a:t>
            </a:r>
            <a:r>
              <a:rPr sz="2000" b="1" i="1" spc="-20" dirty="0" smtClean="0">
                <a:latin typeface="Arial"/>
                <a:cs typeface="Arial"/>
              </a:rPr>
              <a:t>i</a:t>
            </a:r>
            <a:r>
              <a:rPr sz="2000" b="1" i="1" spc="0" dirty="0" smtClean="0">
                <a:latin typeface="Arial"/>
                <a:cs typeface="Arial"/>
              </a:rPr>
              <a:t>es of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both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the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transm</a:t>
            </a:r>
            <a:r>
              <a:rPr sz="2000" b="1" i="1" spc="-10" dirty="0" smtClean="0">
                <a:latin typeface="Arial"/>
                <a:cs typeface="Arial"/>
              </a:rPr>
              <a:t>i</a:t>
            </a:r>
            <a:r>
              <a:rPr sz="2000" b="1" i="1" spc="0" dirty="0" smtClean="0">
                <a:latin typeface="Arial"/>
                <a:cs typeface="Arial"/>
              </a:rPr>
              <a:t>t</a:t>
            </a:r>
            <a:r>
              <a:rPr sz="2000" b="1" i="1" spc="5" dirty="0" smtClean="0">
                <a:latin typeface="Arial"/>
                <a:cs typeface="Arial"/>
              </a:rPr>
              <a:t>t</a:t>
            </a:r>
            <a:r>
              <a:rPr sz="2000" b="1" i="1" spc="0" dirty="0" smtClean="0">
                <a:latin typeface="Arial"/>
                <a:cs typeface="Arial"/>
              </a:rPr>
              <a:t>ing</a:t>
            </a:r>
            <a:r>
              <a:rPr sz="2000" b="1" i="1" spc="-50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and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receiving</a:t>
            </a:r>
            <a:r>
              <a:rPr sz="2000" b="1" i="1" spc="-3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ant</a:t>
            </a:r>
            <a:r>
              <a:rPr sz="2000" b="1" i="1" spc="5" dirty="0" smtClean="0">
                <a:latin typeface="Arial"/>
                <a:cs typeface="Arial"/>
              </a:rPr>
              <a:t>e</a:t>
            </a:r>
            <a:r>
              <a:rPr sz="2000" b="1" i="1" spc="0" dirty="0" smtClean="0">
                <a:latin typeface="Arial"/>
                <a:cs typeface="Arial"/>
              </a:rPr>
              <a:t>nna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is</a:t>
            </a:r>
            <a:r>
              <a:rPr sz="2000" b="1" i="1" spc="-20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increased</a:t>
            </a:r>
            <a:r>
              <a:rPr sz="2000" b="1" i="1" spc="-2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by plas</a:t>
            </a:r>
            <a:r>
              <a:rPr sz="2000" b="1" i="1" spc="-10" dirty="0" smtClean="0">
                <a:latin typeface="Arial"/>
                <a:cs typeface="Arial"/>
              </a:rPr>
              <a:t>m</a:t>
            </a:r>
            <a:r>
              <a:rPr sz="2000" b="1" i="1" spc="0" dirty="0" smtClean="0">
                <a:latin typeface="Arial"/>
                <a:cs typeface="Arial"/>
              </a:rPr>
              <a:t>a</a:t>
            </a:r>
            <a:r>
              <a:rPr sz="2000" b="1" i="1" spc="-15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lens</a:t>
            </a:r>
            <a:r>
              <a:rPr sz="2000" b="1" i="1" spc="-20" dirty="0" smtClean="0">
                <a:latin typeface="Arial"/>
                <a:cs typeface="Arial"/>
              </a:rPr>
              <a:t> </a:t>
            </a:r>
            <a:r>
              <a:rPr sz="2000" b="1" i="1" spc="0" dirty="0" smtClean="0">
                <a:latin typeface="Arial"/>
                <a:cs typeface="Arial"/>
              </a:rPr>
              <a:t>focu</a:t>
            </a:r>
            <a:r>
              <a:rPr sz="2000" b="1" i="1" spc="5" dirty="0" smtClean="0">
                <a:latin typeface="Arial"/>
                <a:cs typeface="Arial"/>
              </a:rPr>
              <a:t>s</a:t>
            </a:r>
            <a:r>
              <a:rPr sz="2000" b="1" i="1" spc="0" dirty="0" smtClean="0">
                <a:latin typeface="Arial"/>
                <a:cs typeface="Arial"/>
              </a:rPr>
              <a:t>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9745" y="3193584"/>
            <a:ext cx="2186371" cy="0"/>
          </a:xfrm>
          <a:custGeom>
            <a:avLst/>
            <a:gdLst/>
            <a:ahLst/>
            <a:cxnLst/>
            <a:rect l="l" t="t" r="r" b="b"/>
            <a:pathLst>
              <a:path w="2186371">
                <a:moveTo>
                  <a:pt x="0" y="0"/>
                </a:moveTo>
                <a:lnTo>
                  <a:pt x="2186371" y="0"/>
                </a:lnTo>
              </a:path>
            </a:pathLst>
          </a:custGeom>
          <a:ln w="143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8123" y="2598824"/>
            <a:ext cx="222475" cy="315390"/>
          </a:xfrm>
          <a:custGeom>
            <a:avLst/>
            <a:gdLst/>
            <a:ahLst/>
            <a:cxnLst/>
            <a:rect l="l" t="t" r="r" b="b"/>
            <a:pathLst>
              <a:path w="222475" h="315390">
                <a:moveTo>
                  <a:pt x="222475" y="0"/>
                </a:moveTo>
                <a:lnTo>
                  <a:pt x="0" y="315390"/>
                </a:lnTo>
              </a:path>
            </a:pathLst>
          </a:custGeom>
          <a:ln w="72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52510" y="2711015"/>
            <a:ext cx="13017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5" dirty="0" smtClean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0836" y="2553334"/>
            <a:ext cx="13017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5" dirty="0" smtClean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6922" y="2932907"/>
            <a:ext cx="5873750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tabLst>
                <a:tab pos="5723255" algn="l"/>
              </a:tabLst>
            </a:pPr>
            <a:r>
              <a:rPr sz="2750" i="1" spc="-10" dirty="0" smtClean="0">
                <a:latin typeface="Times New Roman"/>
                <a:cs typeface="Times New Roman"/>
              </a:rPr>
              <a:t>N</a:t>
            </a:r>
            <a:r>
              <a:rPr sz="2750" i="1" spc="-80" dirty="0" smtClean="0">
                <a:latin typeface="Times New Roman"/>
                <a:cs typeface="Times New Roman"/>
              </a:rPr>
              <a:t>e</a:t>
            </a:r>
            <a:r>
              <a:rPr sz="2750" i="1" spc="-10" dirty="0" smtClean="0">
                <a:latin typeface="Times New Roman"/>
                <a:cs typeface="Times New Roman"/>
              </a:rPr>
              <a:t>w</a:t>
            </a:r>
            <a:r>
              <a:rPr sz="2750" i="1" spc="-85" dirty="0" smtClean="0">
                <a:latin typeface="Times New Roman"/>
                <a:cs typeface="Times New Roman"/>
              </a:rPr>
              <a:t>R</a:t>
            </a:r>
            <a:r>
              <a:rPr sz="2750" i="1" spc="-5" dirty="0" smtClean="0">
                <a:latin typeface="Times New Roman"/>
                <a:cs typeface="Times New Roman"/>
              </a:rPr>
              <a:t>ang</a:t>
            </a:r>
            <a:r>
              <a:rPr sz="2750" i="1" spc="20" dirty="0" smtClean="0">
                <a:latin typeface="Times New Roman"/>
                <a:cs typeface="Times New Roman"/>
              </a:rPr>
              <a:t>e</a:t>
            </a:r>
            <a:r>
              <a:rPr sz="2750" i="1" spc="160" dirty="0" smtClean="0">
                <a:latin typeface="Times New Roman"/>
                <a:cs typeface="Times New Roman"/>
              </a:rPr>
              <a:t> </a:t>
            </a:r>
            <a:r>
              <a:rPr sz="2750" spc="30" dirty="0" smtClean="0">
                <a:latin typeface="Symbol"/>
                <a:cs typeface="Symbol"/>
              </a:rPr>
              <a:t></a:t>
            </a:r>
            <a:r>
              <a:rPr sz="2750" spc="-80" dirty="0" smtClean="0">
                <a:latin typeface="Times New Roman"/>
                <a:cs typeface="Times New Roman"/>
              </a:rPr>
              <a:t> </a:t>
            </a:r>
            <a:r>
              <a:rPr sz="2750" i="1" spc="65" dirty="0" smtClean="0">
                <a:latin typeface="Times New Roman"/>
                <a:cs typeface="Times New Roman"/>
              </a:rPr>
              <a:t>O</a:t>
            </a:r>
            <a:r>
              <a:rPr sz="2750" i="1" spc="-85" dirty="0" smtClean="0">
                <a:latin typeface="Times New Roman"/>
                <a:cs typeface="Times New Roman"/>
              </a:rPr>
              <a:t>l</a:t>
            </a:r>
            <a:r>
              <a:rPr sz="2750" i="1" spc="-5" dirty="0" smtClean="0">
                <a:latin typeface="Times New Roman"/>
                <a:cs typeface="Times New Roman"/>
              </a:rPr>
              <a:t>d</a:t>
            </a:r>
            <a:r>
              <a:rPr sz="2750" i="1" spc="-85" dirty="0" smtClean="0">
                <a:latin typeface="Times New Roman"/>
                <a:cs typeface="Times New Roman"/>
              </a:rPr>
              <a:t>R</a:t>
            </a:r>
            <a:r>
              <a:rPr sz="2750" i="1" spc="-5" dirty="0" smtClean="0">
                <a:latin typeface="Times New Roman"/>
                <a:cs typeface="Times New Roman"/>
              </a:rPr>
              <a:t>ang</a:t>
            </a:r>
            <a:r>
              <a:rPr sz="2750" i="1" spc="50" dirty="0" smtClean="0">
                <a:latin typeface="Times New Roman"/>
                <a:cs typeface="Times New Roman"/>
              </a:rPr>
              <a:t>e</a:t>
            </a:r>
            <a:r>
              <a:rPr sz="4125" spc="30" baseline="1010" dirty="0" smtClean="0">
                <a:latin typeface="Symbol"/>
                <a:cs typeface="Symbol"/>
              </a:rPr>
              <a:t></a:t>
            </a:r>
            <a:r>
              <a:rPr sz="4125" spc="30" baseline="1010" dirty="0" smtClean="0">
                <a:latin typeface="Times New Roman"/>
                <a:cs typeface="Times New Roman"/>
              </a:rPr>
              <a:t>	</a:t>
            </a:r>
            <a:r>
              <a:rPr sz="4125" spc="30" baseline="1010" dirty="0" smtClean="0">
                <a:latin typeface="Symbol"/>
                <a:cs typeface="Symbol"/>
              </a:rPr>
              <a:t></a:t>
            </a:r>
            <a:endParaRPr sz="4125" baseline="1010">
              <a:latin typeface="Symbol"/>
              <a:cs typeface="Symbol"/>
            </a:endParaRPr>
          </a:p>
          <a:p>
            <a:pPr marL="3568065">
              <a:lnSpc>
                <a:spcPts val="2485"/>
              </a:lnSpc>
            </a:pPr>
            <a:r>
              <a:rPr sz="2750" i="1" spc="65" dirty="0" smtClean="0">
                <a:latin typeface="Times New Roman"/>
                <a:cs typeface="Times New Roman"/>
              </a:rPr>
              <a:t>O</a:t>
            </a:r>
            <a:r>
              <a:rPr sz="2750" i="1" spc="-85" dirty="0" smtClean="0">
                <a:latin typeface="Times New Roman"/>
                <a:cs typeface="Times New Roman"/>
              </a:rPr>
              <a:t>l</a:t>
            </a:r>
            <a:r>
              <a:rPr sz="2750" i="1" spc="-5" dirty="0" smtClean="0">
                <a:latin typeface="Times New Roman"/>
                <a:cs typeface="Times New Roman"/>
              </a:rPr>
              <a:t>d</a:t>
            </a:r>
            <a:r>
              <a:rPr sz="2750" i="1" spc="65" dirty="0" smtClean="0">
                <a:latin typeface="Times New Roman"/>
                <a:cs typeface="Times New Roman"/>
              </a:rPr>
              <a:t>D</a:t>
            </a:r>
            <a:r>
              <a:rPr sz="2750" i="1" spc="-85" dirty="0" smtClean="0">
                <a:latin typeface="Times New Roman"/>
                <a:cs typeface="Times New Roman"/>
              </a:rPr>
              <a:t>i</a:t>
            </a:r>
            <a:r>
              <a:rPr sz="2750" i="1" spc="70" dirty="0" smtClean="0">
                <a:latin typeface="Times New Roman"/>
                <a:cs typeface="Times New Roman"/>
              </a:rPr>
              <a:t>r</a:t>
            </a:r>
            <a:r>
              <a:rPr sz="2750" i="1" spc="-80" dirty="0" smtClean="0">
                <a:latin typeface="Times New Roman"/>
                <a:cs typeface="Times New Roman"/>
              </a:rPr>
              <a:t>ec</a:t>
            </a:r>
            <a:r>
              <a:rPr sz="2750" i="1" spc="-85" dirty="0" smtClean="0">
                <a:latin typeface="Times New Roman"/>
                <a:cs typeface="Times New Roman"/>
              </a:rPr>
              <a:t>t</a:t>
            </a:r>
            <a:r>
              <a:rPr sz="2750" i="1" spc="150" dirty="0" smtClean="0">
                <a:latin typeface="Times New Roman"/>
                <a:cs typeface="Times New Roman"/>
              </a:rPr>
              <a:t>i</a:t>
            </a:r>
            <a:r>
              <a:rPr sz="2750" i="1" spc="145" dirty="0" smtClean="0">
                <a:latin typeface="Times New Roman"/>
                <a:cs typeface="Times New Roman"/>
              </a:rPr>
              <a:t>v</a:t>
            </a:r>
            <a:r>
              <a:rPr sz="2750" i="1" spc="-85" dirty="0" smtClean="0">
                <a:latin typeface="Times New Roman"/>
                <a:cs typeface="Times New Roman"/>
              </a:rPr>
              <a:t>it</a:t>
            </a:r>
            <a:r>
              <a:rPr sz="2750" i="1" spc="20" dirty="0" smtClean="0">
                <a:latin typeface="Times New Roman"/>
                <a:cs typeface="Times New Roman"/>
              </a:rPr>
              <a:t>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7621" y="3288620"/>
            <a:ext cx="163195" cy="42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20" dirty="0" smtClean="0">
                <a:latin typeface="Symbol"/>
                <a:cs typeface="Symbol"/>
              </a:rPr>
              <a:t>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6156" y="2709689"/>
            <a:ext cx="2574290" cy="43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125" spc="30" baseline="2020" dirty="0" smtClean="0">
                <a:latin typeface="Symbol"/>
                <a:cs typeface="Symbol"/>
              </a:rPr>
              <a:t></a:t>
            </a:r>
            <a:r>
              <a:rPr sz="4125" spc="-44" baseline="2020" dirty="0" smtClean="0">
                <a:latin typeface="Times New Roman"/>
                <a:cs typeface="Times New Roman"/>
              </a:rPr>
              <a:t> </a:t>
            </a:r>
            <a:r>
              <a:rPr sz="2750" i="1" spc="-10" dirty="0" smtClean="0">
                <a:latin typeface="Times New Roman"/>
                <a:cs typeface="Times New Roman"/>
              </a:rPr>
              <a:t>N</a:t>
            </a:r>
            <a:r>
              <a:rPr sz="2750" i="1" spc="-80" dirty="0" smtClean="0">
                <a:latin typeface="Times New Roman"/>
                <a:cs typeface="Times New Roman"/>
              </a:rPr>
              <a:t>e</a:t>
            </a:r>
            <a:r>
              <a:rPr sz="2750" i="1" spc="-10" dirty="0" smtClean="0">
                <a:latin typeface="Times New Roman"/>
                <a:cs typeface="Times New Roman"/>
              </a:rPr>
              <a:t>w</a:t>
            </a:r>
            <a:r>
              <a:rPr sz="2750" i="1" spc="65" dirty="0" smtClean="0">
                <a:latin typeface="Times New Roman"/>
                <a:cs typeface="Times New Roman"/>
              </a:rPr>
              <a:t>D</a:t>
            </a:r>
            <a:r>
              <a:rPr sz="2750" i="1" spc="-85" dirty="0" smtClean="0">
                <a:latin typeface="Times New Roman"/>
                <a:cs typeface="Times New Roman"/>
              </a:rPr>
              <a:t>i</a:t>
            </a:r>
            <a:r>
              <a:rPr sz="2750" i="1" spc="70" dirty="0" smtClean="0">
                <a:latin typeface="Times New Roman"/>
                <a:cs typeface="Times New Roman"/>
              </a:rPr>
              <a:t>r</a:t>
            </a:r>
            <a:r>
              <a:rPr sz="2750" i="1" spc="-80" dirty="0" smtClean="0">
                <a:latin typeface="Times New Roman"/>
                <a:cs typeface="Times New Roman"/>
              </a:rPr>
              <a:t>ec</a:t>
            </a:r>
            <a:r>
              <a:rPr sz="2750" i="1" spc="-85" dirty="0" smtClean="0">
                <a:latin typeface="Times New Roman"/>
                <a:cs typeface="Times New Roman"/>
              </a:rPr>
              <a:t>t</a:t>
            </a:r>
            <a:r>
              <a:rPr sz="2750" i="1" spc="225" dirty="0" smtClean="0">
                <a:latin typeface="Times New Roman"/>
                <a:cs typeface="Times New Roman"/>
              </a:rPr>
              <a:t>i</a:t>
            </a:r>
            <a:r>
              <a:rPr sz="2750" i="1" spc="145" dirty="0" smtClean="0">
                <a:latin typeface="Times New Roman"/>
                <a:cs typeface="Times New Roman"/>
              </a:rPr>
              <a:t>v</a:t>
            </a:r>
            <a:r>
              <a:rPr sz="2750" i="1" spc="-85" dirty="0" smtClean="0">
                <a:latin typeface="Times New Roman"/>
                <a:cs typeface="Times New Roman"/>
              </a:rPr>
              <a:t>it</a:t>
            </a:r>
            <a:r>
              <a:rPr sz="2750" i="1" spc="20" dirty="0" smtClean="0">
                <a:latin typeface="Times New Roman"/>
                <a:cs typeface="Times New Roman"/>
              </a:rPr>
              <a:t>y</a:t>
            </a:r>
            <a:r>
              <a:rPr sz="2750" i="1" spc="-145" dirty="0" smtClean="0">
                <a:latin typeface="Times New Roman"/>
                <a:cs typeface="Times New Roman"/>
              </a:rPr>
              <a:t> </a:t>
            </a:r>
            <a:r>
              <a:rPr sz="4125" spc="30" baseline="2020" dirty="0" smtClean="0">
                <a:latin typeface="Symbol"/>
                <a:cs typeface="Symbol"/>
              </a:rPr>
              <a:t></a:t>
            </a:r>
            <a:endParaRPr sz="4125" baseline="202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6156" y="3288620"/>
            <a:ext cx="163195" cy="42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20" dirty="0" smtClean="0">
                <a:latin typeface="Symbol"/>
                <a:cs typeface="Symbol"/>
              </a:rPr>
              <a:t>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07173" y="4844878"/>
            <a:ext cx="2225125" cy="0"/>
          </a:xfrm>
          <a:custGeom>
            <a:avLst/>
            <a:gdLst/>
            <a:ahLst/>
            <a:cxnLst/>
            <a:rect l="l" t="t" r="r" b="b"/>
            <a:pathLst>
              <a:path w="2225125">
                <a:moveTo>
                  <a:pt x="0" y="0"/>
                </a:moveTo>
                <a:lnTo>
                  <a:pt x="2225125" y="0"/>
                </a:lnTo>
              </a:path>
            </a:pathLst>
          </a:custGeom>
          <a:ln w="128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26979" y="4855976"/>
            <a:ext cx="2196465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i="1" spc="-35" dirty="0" smtClean="0">
                <a:latin typeface="Times New Roman"/>
                <a:cs typeface="Times New Roman"/>
              </a:rPr>
              <a:t>B</a:t>
            </a:r>
            <a:r>
              <a:rPr sz="2500" i="1" spc="-50" dirty="0" smtClean="0">
                <a:latin typeface="Times New Roman"/>
                <a:cs typeface="Times New Roman"/>
              </a:rPr>
              <a:t>e</a:t>
            </a:r>
            <a:r>
              <a:rPr sz="2500" i="1" spc="25" dirty="0" smtClean="0">
                <a:latin typeface="Times New Roman"/>
                <a:cs typeface="Times New Roman"/>
              </a:rPr>
              <a:t>a</a:t>
            </a:r>
            <a:r>
              <a:rPr sz="2500" i="1" spc="110" dirty="0" smtClean="0">
                <a:latin typeface="Times New Roman"/>
                <a:cs typeface="Times New Roman"/>
              </a:rPr>
              <a:t>m</a:t>
            </a:r>
            <a:r>
              <a:rPr sz="2500" i="1" spc="25" dirty="0" smtClean="0">
                <a:latin typeface="Times New Roman"/>
                <a:cs typeface="Times New Roman"/>
              </a:rPr>
              <a:t>So</a:t>
            </a:r>
            <a:r>
              <a:rPr sz="2500" i="1" spc="-60" dirty="0" smtClean="0">
                <a:latin typeface="Times New Roman"/>
                <a:cs typeface="Times New Roman"/>
              </a:rPr>
              <a:t>li</a:t>
            </a:r>
            <a:r>
              <a:rPr sz="2500" i="1" spc="25" dirty="0" smtClean="0">
                <a:latin typeface="Times New Roman"/>
                <a:cs typeface="Times New Roman"/>
              </a:rPr>
              <a:t>d</a:t>
            </a:r>
            <a:r>
              <a:rPr sz="2500" i="1" spc="245" dirty="0" smtClean="0">
                <a:latin typeface="Times New Roman"/>
                <a:cs typeface="Times New Roman"/>
              </a:rPr>
              <a:t>A</a:t>
            </a:r>
            <a:r>
              <a:rPr sz="2500" i="1" spc="25" dirty="0" smtClean="0">
                <a:latin typeface="Times New Roman"/>
                <a:cs typeface="Times New Roman"/>
              </a:rPr>
              <a:t>ng</a:t>
            </a:r>
            <a:r>
              <a:rPr sz="2500" i="1" spc="-60" dirty="0" smtClean="0">
                <a:latin typeface="Times New Roman"/>
                <a:cs typeface="Times New Roman"/>
              </a:rPr>
              <a:t>l</a:t>
            </a:r>
            <a:r>
              <a:rPr sz="2500" i="1" spc="55" dirty="0" smtClean="0">
                <a:latin typeface="Times New Roman"/>
                <a:cs typeface="Times New Roman"/>
              </a:rPr>
              <a:t>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2855" y="4606611"/>
            <a:ext cx="1700530" cy="39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i="1" spc="110" dirty="0" smtClean="0">
                <a:latin typeface="Times New Roman"/>
                <a:cs typeface="Times New Roman"/>
              </a:rPr>
              <a:t>D</a:t>
            </a:r>
            <a:r>
              <a:rPr sz="2500" i="1" spc="-60" dirty="0" smtClean="0">
                <a:latin typeface="Times New Roman"/>
                <a:cs typeface="Times New Roman"/>
              </a:rPr>
              <a:t>i</a:t>
            </a:r>
            <a:r>
              <a:rPr sz="2500" i="1" spc="85" dirty="0" smtClean="0">
                <a:latin typeface="Times New Roman"/>
                <a:cs typeface="Times New Roman"/>
              </a:rPr>
              <a:t>r</a:t>
            </a:r>
            <a:r>
              <a:rPr sz="2500" i="1" spc="-50" dirty="0" smtClean="0">
                <a:latin typeface="Times New Roman"/>
                <a:cs typeface="Times New Roman"/>
              </a:rPr>
              <a:t>ec</a:t>
            </a:r>
            <a:r>
              <a:rPr sz="2500" i="1" spc="-60" dirty="0" smtClean="0">
                <a:latin typeface="Times New Roman"/>
                <a:cs typeface="Times New Roman"/>
              </a:rPr>
              <a:t>ti</a:t>
            </a:r>
            <a:r>
              <a:rPr sz="2500" i="1" spc="165" dirty="0" smtClean="0">
                <a:latin typeface="Times New Roman"/>
                <a:cs typeface="Times New Roman"/>
              </a:rPr>
              <a:t>v</a:t>
            </a:r>
            <a:r>
              <a:rPr sz="2500" i="1" spc="-60" dirty="0" smtClean="0">
                <a:latin typeface="Times New Roman"/>
                <a:cs typeface="Times New Roman"/>
              </a:rPr>
              <a:t>i</a:t>
            </a:r>
            <a:r>
              <a:rPr sz="2500" i="1" spc="155" dirty="0" smtClean="0">
                <a:latin typeface="Times New Roman"/>
                <a:cs typeface="Times New Roman"/>
              </a:rPr>
              <a:t>t</a:t>
            </a:r>
            <a:r>
              <a:rPr sz="2500" i="1" spc="55" dirty="0" smtClean="0">
                <a:latin typeface="Times New Roman"/>
                <a:cs typeface="Times New Roman"/>
              </a:rPr>
              <a:t>y</a:t>
            </a:r>
            <a:r>
              <a:rPr sz="2500" i="1" spc="90" dirty="0" smtClean="0">
                <a:latin typeface="Times New Roman"/>
                <a:cs typeface="Times New Roman"/>
              </a:rPr>
              <a:t> </a:t>
            </a:r>
            <a:r>
              <a:rPr sz="2500" spc="65" dirty="0" smtClean="0">
                <a:latin typeface="Symbol"/>
                <a:cs typeface="Symbol"/>
              </a:rPr>
              <a:t>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3114" y="4387198"/>
            <a:ext cx="357505" cy="411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-95" dirty="0" smtClean="0">
                <a:latin typeface="Times New Roman"/>
                <a:cs typeface="Times New Roman"/>
              </a:rPr>
              <a:t>4</a:t>
            </a:r>
            <a:r>
              <a:rPr sz="2650" spc="-15" dirty="0" smtClean="0">
                <a:latin typeface="Symbol"/>
                <a:cs typeface="Symbol"/>
              </a:rPr>
              <a:t></a:t>
            </a:r>
            <a:endParaRPr sz="26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446" y="731519"/>
            <a:ext cx="4180114" cy="4156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9588" y="470163"/>
            <a:ext cx="7863839" cy="0"/>
          </a:xfrm>
          <a:custGeom>
            <a:avLst/>
            <a:gdLst/>
            <a:ahLst/>
            <a:cxnLst/>
            <a:rect l="l" t="t" r="r" b="b"/>
            <a:pathLst>
              <a:path w="7863839">
                <a:moveTo>
                  <a:pt x="0" y="0"/>
                </a:moveTo>
                <a:lnTo>
                  <a:pt x="7863839" y="0"/>
                </a:lnTo>
              </a:path>
            </a:pathLst>
          </a:custGeom>
          <a:ln w="11611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942" y="464358"/>
            <a:ext cx="0" cy="4692926"/>
          </a:xfrm>
          <a:custGeom>
            <a:avLst/>
            <a:gdLst/>
            <a:ahLst/>
            <a:cxnLst/>
            <a:rect l="l" t="t" r="r" b="b"/>
            <a:pathLst>
              <a:path h="4692926">
                <a:moveTo>
                  <a:pt x="0" y="4692926"/>
                </a:moveTo>
                <a:lnTo>
                  <a:pt x="0" y="0"/>
                </a:lnTo>
              </a:path>
            </a:pathLst>
          </a:custGeom>
          <a:ln w="870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9588" y="5148578"/>
            <a:ext cx="7863839" cy="0"/>
          </a:xfrm>
          <a:custGeom>
            <a:avLst/>
            <a:gdLst/>
            <a:ahLst/>
            <a:cxnLst/>
            <a:rect l="l" t="t" r="r" b="b"/>
            <a:pathLst>
              <a:path w="7863839">
                <a:moveTo>
                  <a:pt x="0" y="0"/>
                </a:moveTo>
                <a:lnTo>
                  <a:pt x="7863839" y="0"/>
                </a:lnTo>
              </a:path>
            </a:pathLst>
          </a:custGeom>
          <a:ln w="17417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54719" y="464358"/>
            <a:ext cx="0" cy="4692926"/>
          </a:xfrm>
          <a:custGeom>
            <a:avLst/>
            <a:gdLst/>
            <a:ahLst/>
            <a:cxnLst/>
            <a:rect l="l" t="t" r="r" b="b"/>
            <a:pathLst>
              <a:path h="4692926">
                <a:moveTo>
                  <a:pt x="0" y="4692926"/>
                </a:moveTo>
                <a:lnTo>
                  <a:pt x="0" y="0"/>
                </a:lnTo>
              </a:path>
            </a:pathLst>
          </a:custGeom>
          <a:ln w="17417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8667" y="2515481"/>
            <a:ext cx="37528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00" spc="-4475" dirty="0">
                <a:solidFill>
                  <a:srgbClr val="497EBA"/>
                </a:solidFill>
                <a:latin typeface="Times New Roman"/>
                <a:cs typeface="Times New Roman"/>
              </a:rPr>
              <a:t>-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>
              <a:solidFill>
                <a:prstClr val="black"/>
              </a:solidFill>
            </a:endParaRPr>
          </a:p>
          <a:p>
            <a:pPr marL="12700"/>
            <a:r>
              <a:rPr sz="1400" spc="-4475" dirty="0">
                <a:solidFill>
                  <a:srgbClr val="BD4B48"/>
                </a:solidFill>
                <a:latin typeface="Times New Roman"/>
                <a:cs typeface="Times New Roman"/>
              </a:rPr>
              <a:t>-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95" dirty="0">
                <a:solidFill>
                  <a:srgbClr val="878787"/>
                </a:solidFill>
                <a:latin typeface="Courier New"/>
                <a:cs typeface="Courier New"/>
              </a:rPr>
              <a:pPr marL="25400"/>
              <a:t>30</a:t>
            </a:fld>
            <a:endParaRPr sz="120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3025" y="6463993"/>
            <a:ext cx="28244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spc="-15" dirty="0">
                <a:solidFill>
                  <a:srgbClr val="878787"/>
                </a:solidFill>
                <a:latin typeface="Arial"/>
                <a:cs typeface="Arial"/>
              </a:rPr>
              <a:t>Dr.</a:t>
            </a:r>
            <a:r>
              <a:rPr sz="1000" spc="-7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878787"/>
                </a:solidFill>
                <a:latin typeface="Arial"/>
                <a:cs typeface="Arial"/>
              </a:rPr>
              <a:t>Ted</a:t>
            </a:r>
            <a:r>
              <a:rPr sz="1000" spc="4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878787"/>
                </a:solidFill>
                <a:latin typeface="Arial"/>
                <a:cs typeface="Arial"/>
              </a:rPr>
              <a:t>Anderson; </a:t>
            </a:r>
            <a:r>
              <a:rPr sz="1000" spc="-8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Arial"/>
                <a:cs typeface="Arial"/>
              </a:rPr>
              <a:t>Haleakala </a:t>
            </a:r>
            <a:r>
              <a:rPr sz="1000" spc="-13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Arial"/>
                <a:cs typeface="Arial"/>
              </a:rPr>
              <a:t>R&amp;D;</a:t>
            </a:r>
            <a:r>
              <a:rPr sz="1000" spc="5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878787"/>
                </a:solidFill>
                <a:latin typeface="Arial"/>
                <a:cs typeface="Arial"/>
              </a:rPr>
              <a:t>Proprietary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3083" y="2515481"/>
            <a:ext cx="64135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00" spc="35" dirty="0">
                <a:solidFill>
                  <a:srgbClr val="010101"/>
                </a:solidFill>
                <a:latin typeface="Times New Roman"/>
                <a:cs typeface="Times New Roman"/>
              </a:rPr>
              <a:t>series</a:t>
            </a:r>
            <a:r>
              <a:rPr sz="1400" spc="7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400" spc="285" dirty="0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>
              <a:solidFill>
                <a:prstClr val="black"/>
              </a:solidFill>
            </a:endParaRPr>
          </a:p>
          <a:p>
            <a:pPr marL="12700"/>
            <a:r>
              <a:rPr sz="1400" spc="-10" dirty="0">
                <a:solidFill>
                  <a:srgbClr val="010101"/>
                </a:solidFill>
                <a:latin typeface="Times New Roman"/>
                <a:cs typeface="Times New Roman"/>
              </a:rPr>
              <a:t>Series</a:t>
            </a:r>
            <a:r>
              <a:rPr sz="1400" spc="7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400" spc="-85" dirty="0">
                <a:solidFill>
                  <a:srgbClr val="010101"/>
                </a:solidFill>
                <a:latin typeface="Times New Roman"/>
                <a:cs typeface="Times New Roman"/>
              </a:rPr>
              <a:t>2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0591" y="4151801"/>
            <a:ext cx="1135380" cy="661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/>
            <a:r>
              <a:rPr sz="1450" spc="-125" dirty="0">
                <a:solidFill>
                  <a:srgbClr val="010101"/>
                </a:solidFill>
                <a:latin typeface="Courier New"/>
                <a:cs typeface="Courier New"/>
              </a:rPr>
              <a:t>140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563880">
              <a:lnSpc>
                <a:spcPts val="1735"/>
              </a:lnSpc>
            </a:pPr>
            <a:r>
              <a:rPr sz="1450" spc="-125" dirty="0">
                <a:solidFill>
                  <a:srgbClr val="010101"/>
                </a:solidFill>
                <a:latin typeface="Courier New"/>
                <a:cs typeface="Courier New"/>
              </a:rPr>
              <a:t>150</a:t>
            </a:r>
            <a:endParaRPr sz="145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spcBef>
                <a:spcPts val="75"/>
              </a:spcBef>
            </a:pPr>
            <a:r>
              <a:rPr sz="1300" spc="65" dirty="0">
                <a:solidFill>
                  <a:srgbClr val="010101"/>
                </a:solidFill>
                <a:latin typeface="Times New Roman"/>
                <a:cs typeface="Times New Roman"/>
              </a:rPr>
              <a:t>70 </a:t>
            </a:r>
            <a:r>
              <a:rPr sz="1300" spc="-14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300" spc="80" dirty="0">
                <a:solidFill>
                  <a:srgbClr val="010101"/>
                </a:solidFill>
                <a:latin typeface="Times New Roman"/>
                <a:cs typeface="Times New Roman"/>
              </a:rPr>
              <a:t>160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7448" y="5428788"/>
            <a:ext cx="5178425" cy="69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450" b="1" dirty="0">
                <a:solidFill>
                  <a:srgbClr val="010101"/>
                </a:solidFill>
                <a:latin typeface="Arial"/>
                <a:cs typeface="Arial"/>
              </a:rPr>
              <a:t>Beam</a:t>
            </a:r>
            <a:r>
              <a:rPr sz="1450" b="1" spc="3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10101"/>
                </a:solidFill>
                <a:latin typeface="Arial"/>
                <a:cs typeface="Arial"/>
              </a:rPr>
              <a:t>steering</a:t>
            </a:r>
            <a:r>
              <a:rPr sz="1450" b="1" spc="3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15" dirty="0">
                <a:solidFill>
                  <a:srgbClr val="010101"/>
                </a:solidFill>
                <a:latin typeface="Arial"/>
                <a:cs typeface="Arial"/>
              </a:rPr>
              <a:t>for</a:t>
            </a:r>
            <a:r>
              <a:rPr sz="1450" b="1" spc="75" dirty="0">
                <a:solidFill>
                  <a:srgbClr val="010101"/>
                </a:solidFill>
                <a:latin typeface="Arial"/>
                <a:cs typeface="Arial"/>
              </a:rPr>
              <a:t> two </a:t>
            </a:r>
            <a:r>
              <a:rPr sz="1450" b="1" spc="30" dirty="0">
                <a:solidFill>
                  <a:srgbClr val="010101"/>
                </a:solidFill>
                <a:latin typeface="Arial"/>
                <a:cs typeface="Arial"/>
              </a:rPr>
              <a:t>different</a:t>
            </a:r>
            <a:r>
              <a:rPr sz="1450" b="1" spc="17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010101"/>
                </a:solidFill>
                <a:latin typeface="Arial"/>
                <a:cs typeface="Arial"/>
              </a:rPr>
              <a:t>plasma</a:t>
            </a:r>
            <a:r>
              <a:rPr sz="1450" b="1" spc="13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010101"/>
                </a:solidFill>
                <a:latin typeface="Arial"/>
                <a:cs typeface="Arial"/>
              </a:rPr>
              <a:t>ionizing currents,</a:t>
            </a:r>
            <a:endParaRPr sz="14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0"/>
              </a:spcBef>
            </a:pPr>
            <a:endParaRPr sz="85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 marL="1321435"/>
            <a:r>
              <a:rPr sz="1450" b="1" spc="-20" dirty="0">
                <a:solidFill>
                  <a:srgbClr val="010101"/>
                </a:solidFill>
                <a:latin typeface="Arial"/>
                <a:cs typeface="Arial"/>
              </a:rPr>
              <a:t>Blue</a:t>
            </a:r>
            <a:r>
              <a:rPr sz="1450" b="1" spc="5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10" dirty="0">
                <a:solidFill>
                  <a:srgbClr val="010101"/>
                </a:solidFill>
                <a:latin typeface="Arial"/>
                <a:cs typeface="Arial"/>
              </a:rPr>
              <a:t>line: </a:t>
            </a:r>
            <a:r>
              <a:rPr sz="1450" b="1" spc="-6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30" dirty="0">
                <a:solidFill>
                  <a:srgbClr val="010101"/>
                </a:solidFill>
                <a:latin typeface="Arial"/>
                <a:cs typeface="Arial"/>
              </a:rPr>
              <a:t>3</a:t>
            </a:r>
            <a:r>
              <a:rPr sz="1450" b="1" spc="-3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-55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450" b="1" spc="13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20" dirty="0">
                <a:solidFill>
                  <a:srgbClr val="010101"/>
                </a:solidFill>
                <a:latin typeface="Arial"/>
                <a:cs typeface="Arial"/>
              </a:rPr>
              <a:t>peak.</a:t>
            </a:r>
            <a:r>
              <a:rPr sz="1450" b="1" spc="6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-30" dirty="0">
                <a:solidFill>
                  <a:srgbClr val="010101"/>
                </a:solidFill>
                <a:latin typeface="Arial"/>
                <a:cs typeface="Arial"/>
              </a:rPr>
              <a:t>Red</a:t>
            </a:r>
            <a:r>
              <a:rPr sz="1450" b="1" spc="4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10" dirty="0">
                <a:solidFill>
                  <a:srgbClr val="010101"/>
                </a:solidFill>
                <a:latin typeface="Arial"/>
                <a:cs typeface="Arial"/>
              </a:rPr>
              <a:t>line: </a:t>
            </a:r>
            <a:r>
              <a:rPr sz="1450" b="1" spc="-6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95" dirty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1450" b="1" spc="-7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-55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450" b="1" spc="11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010101"/>
                </a:solidFill>
                <a:latin typeface="Arial"/>
                <a:cs typeface="Arial"/>
              </a:rPr>
              <a:t>peak</a:t>
            </a:r>
            <a:endParaRPr sz="14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123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5547" y="151562"/>
            <a:ext cx="6402659" cy="5334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5808" y="5605998"/>
            <a:ext cx="6684645" cy="518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560"/>
              </a:lnSpc>
            </a:pPr>
            <a:r>
              <a:rPr sz="1250" b="1" spc="35" dirty="0">
                <a:solidFill>
                  <a:prstClr val="black"/>
                </a:solidFill>
                <a:cs typeface="Calibri"/>
              </a:rPr>
              <a:t>Plas</a:t>
            </a:r>
            <a:r>
              <a:rPr sz="1250" b="1" spc="60" dirty="0">
                <a:solidFill>
                  <a:prstClr val="black"/>
                </a:solidFill>
                <a:cs typeface="Calibri"/>
              </a:rPr>
              <a:t>m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be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70" dirty="0">
                <a:solidFill>
                  <a:prstClr val="black"/>
                </a:solidFill>
                <a:cs typeface="Calibri"/>
              </a:rPr>
              <a:t>m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st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ring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xp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65" dirty="0">
                <a:solidFill>
                  <a:prstClr val="black"/>
                </a:solidFill>
                <a:cs typeface="Calibri"/>
              </a:rPr>
              <a:t>m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nt. 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Anten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70" dirty="0">
                <a:solidFill>
                  <a:prstClr val="black"/>
                </a:solidFill>
                <a:cs typeface="Calibri"/>
              </a:rPr>
              <a:t>w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it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h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h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l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de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(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n)</a:t>
            </a:r>
            <a:r>
              <a:rPr sz="125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nd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ceiv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ho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/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 d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tector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 is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in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he</a:t>
            </a:r>
            <a:r>
              <a:rPr sz="125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f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u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d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. 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Th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sc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llos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c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pe</a:t>
            </a:r>
            <a:r>
              <a:rPr sz="125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used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to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65" dirty="0">
                <a:solidFill>
                  <a:prstClr val="black"/>
                </a:solidFill>
                <a:cs typeface="Calibri"/>
              </a:rPr>
              <a:t>m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10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he</a:t>
            </a:r>
            <a:r>
              <a:rPr sz="125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s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na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l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70" dirty="0">
                <a:solidFill>
                  <a:prstClr val="black"/>
                </a:solidFill>
                <a:cs typeface="Calibri"/>
              </a:rPr>
              <a:t>w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v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ef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70" dirty="0">
                <a:solidFill>
                  <a:prstClr val="black"/>
                </a:solidFill>
                <a:cs typeface="Calibri"/>
              </a:rPr>
              <a:t>m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10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s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on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3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45" dirty="0" smtClean="0">
                <a:solidFill>
                  <a:prstClr val="black"/>
                </a:solidFill>
                <a:cs typeface="Calibri"/>
              </a:rPr>
              <a:t>p</a:t>
            </a:r>
            <a:endParaRPr sz="125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8937" y="6018748"/>
            <a:ext cx="6199505" cy="212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50" b="1" spc="35" dirty="0">
                <a:solidFill>
                  <a:prstClr val="black"/>
                </a:solidFill>
                <a:cs typeface="Calibri"/>
              </a:rPr>
              <a:t>of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h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HP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s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l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ene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ra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. 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h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40" dirty="0">
                <a:solidFill>
                  <a:prstClr val="black"/>
                </a:solidFill>
                <a:cs typeface="Calibri"/>
              </a:rPr>
              <a:t>so</a:t>
            </a:r>
            <a:r>
              <a:rPr sz="1250" b="1" spc="10" dirty="0">
                <a:solidFill>
                  <a:prstClr val="black"/>
                </a:solidFill>
                <a:cs typeface="Calibri"/>
              </a:rPr>
              <a:t>l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id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st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ate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p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uls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is</a:t>
            </a:r>
            <a:r>
              <a:rPr sz="125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to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he</a:t>
            </a:r>
            <a:r>
              <a:rPr sz="125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h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 of 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h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s</a:t>
            </a:r>
            <a:r>
              <a:rPr sz="1250" b="1" spc="25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l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 g</a:t>
            </a:r>
            <a:r>
              <a:rPr sz="1250" b="1" spc="45" dirty="0">
                <a:solidFill>
                  <a:prstClr val="black"/>
                </a:solidFill>
                <a:cs typeface="Calibri"/>
              </a:rPr>
              <a:t>ene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ra</a:t>
            </a:r>
            <a:r>
              <a:rPr sz="1250" b="1" spc="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50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35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20" dirty="0">
                <a:solidFill>
                  <a:prstClr val="black"/>
                </a:solidFill>
                <a:cs typeface="Calibri"/>
              </a:rPr>
              <a:t>.</a:t>
            </a:r>
            <a:endParaRPr sz="125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657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3944" y="5803449"/>
            <a:ext cx="55797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099"/>
              </a:lnSpc>
            </a:pPr>
            <a:r>
              <a:rPr sz="1250" b="1" spc="-35" dirty="0">
                <a:solidFill>
                  <a:prstClr val="black"/>
                </a:solidFill>
                <a:cs typeface="Calibri"/>
              </a:rPr>
              <a:t>F</a:t>
            </a:r>
            <a:r>
              <a:rPr sz="1250" b="1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u</a:t>
            </a:r>
            <a:r>
              <a:rPr sz="1250" b="1" spc="-5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scent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pl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asma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ube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is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loc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ted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in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 f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of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he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utput</a:t>
            </a:r>
            <a:r>
              <a:rPr sz="125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60" dirty="0">
                <a:solidFill>
                  <a:prstClr val="black"/>
                </a:solidFill>
                <a:cs typeface="Calibri"/>
              </a:rPr>
              <a:t>w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v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uide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on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h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HP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s</a:t>
            </a:r>
            <a:r>
              <a:rPr sz="1250"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gna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l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gene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r. 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l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u</a:t>
            </a:r>
            <a:r>
              <a:rPr sz="1250" b="1" spc="-70" dirty="0">
                <a:solidFill>
                  <a:prstClr val="black"/>
                </a:solidFill>
                <a:cs typeface="Calibri"/>
              </a:rPr>
              <a:t>m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inum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s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hi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ld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on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l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ft 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of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u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be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55" dirty="0">
                <a:solidFill>
                  <a:prstClr val="black"/>
                </a:solidFill>
                <a:cs typeface="Calibri"/>
              </a:rPr>
              <a:t>p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v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nts</a:t>
            </a:r>
            <a:r>
              <a:rPr sz="125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str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y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F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from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by</a:t>
            </a:r>
            <a:r>
              <a:rPr sz="1250" b="1" spc="-55" dirty="0">
                <a:solidFill>
                  <a:prstClr val="black"/>
                </a:solidFill>
                <a:cs typeface="Calibri"/>
              </a:rPr>
              <a:t>p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ss</a:t>
            </a:r>
            <a:r>
              <a:rPr sz="1250" b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ng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he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 pl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sma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.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 Hi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gh</a:t>
            </a:r>
            <a:r>
              <a:rPr sz="125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5" dirty="0">
                <a:solidFill>
                  <a:prstClr val="black"/>
                </a:solidFill>
                <a:cs typeface="Calibri"/>
              </a:rPr>
              <a:t>volta</a:t>
            </a:r>
            <a:r>
              <a:rPr sz="1250" b="1" spc="-50" dirty="0">
                <a:solidFill>
                  <a:prstClr val="black"/>
                </a:solidFill>
                <a:cs typeface="Calibri"/>
              </a:rPr>
              <a:t>g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e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p</a:t>
            </a:r>
            <a:r>
              <a:rPr sz="1250" b="1" spc="-55" dirty="0">
                <a:solidFill>
                  <a:prstClr val="black"/>
                </a:solidFill>
                <a:cs typeface="Calibri"/>
              </a:rPr>
              <a:t>u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lser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 is</a:t>
            </a:r>
            <a:r>
              <a:rPr sz="1250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55" dirty="0">
                <a:solidFill>
                  <a:prstClr val="black"/>
                </a:solidFill>
                <a:cs typeface="Calibri"/>
              </a:rPr>
              <a:t>o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he</a:t>
            </a:r>
            <a:r>
              <a:rPr sz="125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1250" b="1" spc="-25" dirty="0">
                <a:solidFill>
                  <a:prstClr val="black"/>
                </a:solidFill>
                <a:cs typeface="Calibri"/>
              </a:rPr>
              <a:t>ri</a:t>
            </a:r>
            <a:r>
              <a:rPr sz="1250" b="1" spc="-45" dirty="0">
                <a:solidFill>
                  <a:prstClr val="black"/>
                </a:solidFill>
                <a:cs typeface="Calibri"/>
              </a:rPr>
              <a:t>gh</a:t>
            </a:r>
            <a:r>
              <a:rPr sz="1250" b="1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1250" b="1" spc="-20" dirty="0">
                <a:solidFill>
                  <a:prstClr val="black"/>
                </a:solidFill>
                <a:cs typeface="Calibri"/>
              </a:rPr>
              <a:t>.</a:t>
            </a:r>
            <a:endParaRPr sz="125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6644" y="385655"/>
            <a:ext cx="6068424" cy="5267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1377" y="6439814"/>
            <a:ext cx="284035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.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105" dirty="0">
                <a:solidFill>
                  <a:srgbClr val="888888"/>
                </a:solidFill>
                <a:cs typeface="Calibri"/>
              </a:rPr>
              <a:t>T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ed A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n</a:t>
            </a:r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e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so</a:t>
            </a:r>
            <a:r>
              <a:rPr sz="1200" spc="5" dirty="0">
                <a:solidFill>
                  <a:srgbClr val="888888"/>
                </a:solidFill>
                <a:cs typeface="Calibri"/>
              </a:rPr>
              <a:t>n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;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cs typeface="Calibri"/>
              </a:rPr>
              <a:t>ale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a</a:t>
            </a:r>
            <a:r>
              <a:rPr sz="1200" spc="-40" dirty="0">
                <a:solidFill>
                  <a:srgbClr val="888888"/>
                </a:solidFill>
                <a:cs typeface="Calibri"/>
              </a:rPr>
              <a:t>k</a:t>
            </a:r>
            <a:r>
              <a:rPr sz="1200" dirty="0">
                <a:solidFill>
                  <a:srgbClr val="888888"/>
                </a:solidFill>
                <a:cs typeface="Calibri"/>
              </a:rPr>
              <a:t>ala</a:t>
            </a:r>
            <a:r>
              <a:rPr sz="1200" spc="15" dirty="0">
                <a:solidFill>
                  <a:srgbClr val="888888"/>
                </a:solidFill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&amp;</a:t>
            </a:r>
            <a:r>
              <a:rPr sz="1200" dirty="0">
                <a:solidFill>
                  <a:srgbClr val="888888"/>
                </a:solidFill>
                <a:cs typeface="Calibri"/>
              </a:rPr>
              <a:t>D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; </a:t>
            </a:r>
            <a:r>
              <a:rPr sz="1200" spc="-10" dirty="0">
                <a:solidFill>
                  <a:srgbClr val="888888"/>
                </a:solidFill>
                <a:cs typeface="Calibri"/>
              </a:rPr>
              <a:t>P</a:t>
            </a:r>
            <a:r>
              <a:rPr sz="1200" spc="-25" dirty="0">
                <a:solidFill>
                  <a:srgbClr val="888888"/>
                </a:solidFill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cs typeface="Calibri"/>
              </a:rPr>
              <a:t>op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ri</a:t>
            </a:r>
            <a:r>
              <a:rPr sz="1200" spc="-20" dirty="0">
                <a:solidFill>
                  <a:srgbClr val="888888"/>
                </a:solidFill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fld id="{81D60167-4931-47E6-BA6A-407CBD079E47}" type="slidenum">
              <a:rPr sz="1200" spc="-10" dirty="0">
                <a:solidFill>
                  <a:srgbClr val="888888"/>
                </a:solidFill>
                <a:cs typeface="Calibri"/>
              </a:rPr>
              <a:pPr marL="25400"/>
              <a:t>32</a:t>
            </a:fld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201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126" y="6240779"/>
            <a:ext cx="4840605" cy="355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.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ed 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so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;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1200" dirty="0">
                <a:solidFill>
                  <a:prstClr val="black"/>
                </a:solidFill>
                <a:cs typeface="Calibri"/>
              </a:rPr>
              <a:t>ale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k</a:t>
            </a:r>
            <a:r>
              <a:rPr sz="1200" dirty="0">
                <a:solidFill>
                  <a:prstClr val="black"/>
                </a:solidFill>
                <a:cs typeface="Calibri"/>
              </a:rPr>
              <a:t>ala</a:t>
            </a:r>
            <a:r>
              <a:rPr sz="1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&amp;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; </a:t>
            </a:r>
            <a:r>
              <a:rPr sz="1200" spc="-10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1200"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 smtClean="0">
                <a:solidFill>
                  <a:prstClr val="black"/>
                </a:solidFill>
                <a:cs typeface="Calibri"/>
              </a:rPr>
              <a:t>op</a:t>
            </a:r>
            <a:r>
              <a:rPr sz="1200" spc="-5" dirty="0" smtClean="0">
                <a:solidFill>
                  <a:prstClr val="black"/>
                </a:solidFill>
                <a:cs typeface="Calibri"/>
              </a:rPr>
              <a:t>ri</a:t>
            </a:r>
            <a:r>
              <a:rPr sz="1200" spc="-2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1200" spc="-1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1200" spc="-5" dirty="0" smtClean="0">
                <a:solidFill>
                  <a:prstClr val="black"/>
                </a:solidFill>
                <a:cs typeface="Calibri"/>
              </a:rPr>
              <a:t>ary</a:t>
            </a:r>
            <a:r>
              <a:rPr sz="1200" spc="-20" dirty="0" smtClean="0">
                <a:solidFill>
                  <a:srgbClr val="878787"/>
                </a:solidFill>
                <a:cs typeface="Calibri"/>
              </a:rPr>
              <a:t>0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8828" y="35940"/>
            <a:ext cx="6548120" cy="149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4800" spc="-185" dirty="0">
                <a:solidFill>
                  <a:prstClr val="black"/>
                </a:solidFill>
                <a:cs typeface="Calibri"/>
              </a:rPr>
              <a:t>R</a:t>
            </a:r>
            <a:r>
              <a:rPr sz="4800" spc="-125" dirty="0">
                <a:solidFill>
                  <a:prstClr val="black"/>
                </a:solidFill>
                <a:cs typeface="Calibri"/>
              </a:rPr>
              <a:t>e</a:t>
            </a:r>
            <a:r>
              <a:rPr sz="48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4800" spc="-240" dirty="0">
                <a:solidFill>
                  <a:prstClr val="black"/>
                </a:solidFill>
                <a:cs typeface="Calibri"/>
              </a:rPr>
              <a:t>r</a:t>
            </a:r>
            <a:r>
              <a:rPr sz="4800" dirty="0">
                <a:solidFill>
                  <a:prstClr val="black"/>
                </a:solidFill>
                <a:cs typeface="Calibri"/>
              </a:rPr>
              <a:t>action</a:t>
            </a:r>
            <a:r>
              <a:rPr sz="48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4800" spc="-195" dirty="0">
                <a:solidFill>
                  <a:prstClr val="black"/>
                </a:solidFill>
                <a:cs typeface="Calibri"/>
              </a:rPr>
              <a:t>f</a:t>
            </a:r>
            <a:r>
              <a:rPr sz="4800" dirty="0">
                <a:solidFill>
                  <a:prstClr val="black"/>
                </a:solidFill>
                <a:cs typeface="Calibri"/>
              </a:rPr>
              <a:t>or </a:t>
            </a:r>
            <a:r>
              <a:rPr sz="4800" spc="-114" dirty="0">
                <a:solidFill>
                  <a:prstClr val="black"/>
                </a:solidFill>
                <a:cs typeface="Calibri"/>
              </a:rPr>
              <a:t>s</a:t>
            </a:r>
            <a:r>
              <a:rPr sz="4800" spc="-100" dirty="0">
                <a:solidFill>
                  <a:prstClr val="black"/>
                </a:solidFill>
                <a:cs typeface="Calibri"/>
              </a:rPr>
              <a:t>t</a:t>
            </a:r>
            <a:r>
              <a:rPr sz="4800" spc="-55" dirty="0">
                <a:solidFill>
                  <a:prstClr val="black"/>
                </a:solidFill>
                <a:cs typeface="Calibri"/>
              </a:rPr>
              <a:t>e</a:t>
            </a:r>
            <a:r>
              <a:rPr sz="48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4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4800" dirty="0">
                <a:solidFill>
                  <a:prstClr val="black"/>
                </a:solidFill>
                <a:cs typeface="Calibri"/>
              </a:rPr>
              <a:t>ing</a:t>
            </a:r>
            <a:r>
              <a:rPr sz="4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4800" dirty="0">
                <a:solidFill>
                  <a:prstClr val="black"/>
                </a:solidFill>
                <a:cs typeface="Calibri"/>
              </a:rPr>
              <a:t>a</a:t>
            </a:r>
            <a:r>
              <a:rPr sz="4800" spc="-5" dirty="0">
                <a:solidFill>
                  <a:prstClr val="black"/>
                </a:solidFill>
                <a:cs typeface="Calibri"/>
              </a:rPr>
              <a:t>nd</a:t>
            </a:r>
            <a:endParaRPr sz="4800">
              <a:solidFill>
                <a:prstClr val="black"/>
              </a:solidFill>
              <a:cs typeface="Calibri"/>
            </a:endParaRPr>
          </a:p>
          <a:p>
            <a:pPr marR="1905" algn="ctr"/>
            <a:r>
              <a:rPr sz="4800" spc="-190" dirty="0">
                <a:solidFill>
                  <a:prstClr val="black"/>
                </a:solidFill>
                <a:cs typeface="Calibri"/>
              </a:rPr>
              <a:t>f</a:t>
            </a:r>
            <a:r>
              <a:rPr sz="4800" dirty="0">
                <a:solidFill>
                  <a:prstClr val="black"/>
                </a:solidFill>
                <a:cs typeface="Calibri"/>
              </a:rPr>
              <a:t>ocusing</a:t>
            </a:r>
            <a:r>
              <a:rPr sz="48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800" dirty="0">
                <a:solidFill>
                  <a:prstClr val="black"/>
                </a:solidFill>
                <a:cs typeface="Calibri"/>
              </a:rPr>
              <a:t>in a</a:t>
            </a:r>
            <a:r>
              <a:rPr sz="4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4800" dirty="0">
                <a:solidFill>
                  <a:prstClr val="black"/>
                </a:solidFill>
                <a:cs typeface="Calibri"/>
              </a:rPr>
              <a:t>plasma</a:t>
            </a:r>
            <a:endParaRPr sz="48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635" y="1552702"/>
            <a:ext cx="7660005" cy="409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</a:tabLst>
            </a:pPr>
            <a:r>
              <a:rPr sz="3000" spc="-9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80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150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action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3000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a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cs typeface="Calibri"/>
              </a:rPr>
              <a:t>asma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nd</a:t>
            </a:r>
            <a:r>
              <a:rPr sz="3000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on: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756285" lvl="1" indent="-287020">
              <a:spcBef>
                <a:spcPts val="325"/>
              </a:spcBef>
              <a:buFont typeface="Arial"/>
              <a:buChar char="–"/>
              <a:tabLst>
                <a:tab pos="756285" algn="l"/>
              </a:tabLst>
            </a:pP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density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756285" lvl="1" indent="-287020">
              <a:spcBef>
                <a:spcPts val="300"/>
              </a:spcBef>
              <a:buFont typeface="Arial"/>
              <a:buChar char="–"/>
              <a:tabLst>
                <a:tab pos="756285" algn="l"/>
              </a:tabLst>
            </a:pPr>
            <a:r>
              <a:rPr sz="2600" spc="-125" dirty="0">
                <a:solidFill>
                  <a:prstClr val="black"/>
                </a:solidFill>
                <a:cs typeface="Calibri"/>
              </a:rPr>
              <a:t>P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600" dirty="0">
                <a:solidFill>
                  <a:prstClr val="black"/>
                </a:solidFill>
                <a:cs typeface="Calibri"/>
              </a:rPr>
              <a:t>th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len</a:t>
            </a:r>
            <a:r>
              <a:rPr sz="2600" spc="-75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th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756285" lvl="1" indent="-287020">
              <a:spcBef>
                <a:spcPts val="300"/>
              </a:spcBef>
              <a:buFont typeface="Arial"/>
              <a:buChar char="–"/>
              <a:tabLst>
                <a:tab pos="756285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9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adi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n</a:t>
            </a:r>
            <a:r>
              <a:rPr sz="2600" dirty="0">
                <a:solidFill>
                  <a:prstClr val="black"/>
                </a:solidFill>
                <a:cs typeface="Calibri"/>
              </a:rPr>
              <a:t>t</a:t>
            </a:r>
            <a:r>
              <a:rPr sz="260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of</a:t>
            </a:r>
            <a:r>
              <a:rPr sz="26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plasma</a:t>
            </a:r>
            <a:r>
              <a:rPr sz="26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600" dirty="0">
                <a:solidFill>
                  <a:prstClr val="black"/>
                </a:solidFill>
                <a:cs typeface="Calibri"/>
              </a:rPr>
              <a:t>density</a:t>
            </a:r>
            <a:endParaRPr sz="26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270"/>
              </a:spcBef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solidFill>
                  <a:prstClr val="black"/>
                </a:solidFill>
                <a:cs typeface="Calibri"/>
              </a:rPr>
              <a:t>Good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14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es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u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cs typeface="Calibri"/>
              </a:rPr>
              <a:t>ts</a:t>
            </a:r>
            <a:r>
              <a:rPr sz="3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ab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75" dirty="0">
                <a:solidFill>
                  <a:prstClr val="black"/>
                </a:solidFill>
                <a:cs typeface="Calibri"/>
              </a:rPr>
              <a:t>v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2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3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0" dirty="0">
                <a:solidFill>
                  <a:prstClr val="black"/>
                </a:solidFill>
                <a:cs typeface="Calibri"/>
              </a:rPr>
              <a:t>G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H</a:t>
            </a:r>
            <a:r>
              <a:rPr sz="3000" dirty="0">
                <a:solidFill>
                  <a:prstClr val="black"/>
                </a:solidFill>
                <a:cs typeface="Calibri"/>
              </a:rPr>
              <a:t>z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95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25" dirty="0">
                <a:solidFill>
                  <a:prstClr val="black"/>
                </a:solidFill>
                <a:cs typeface="Calibri"/>
              </a:rPr>
              <a:t>Ma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d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c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u</a:t>
            </a:r>
            <a:r>
              <a:rPr sz="3000" spc="-70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-60" dirty="0">
                <a:solidFill>
                  <a:prstClr val="black"/>
                </a:solidFill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cs typeface="Calibri"/>
              </a:rPr>
              <a:t>om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ma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d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tube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and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0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9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16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ac</a:t>
            </a:r>
            <a:r>
              <a:rPr sz="3000" dirty="0">
                <a:solidFill>
                  <a:prstClr val="black"/>
                </a:solidFill>
                <a:cs typeface="Calibri"/>
              </a:rPr>
              <a:t>tion</a:t>
            </a:r>
            <a:r>
              <a:rPr sz="30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75" dirty="0">
                <a:solidFill>
                  <a:prstClr val="black"/>
                </a:solidFill>
                <a:cs typeface="Calibri"/>
              </a:rPr>
              <a:t>w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220" dirty="0">
                <a:solidFill>
                  <a:prstClr val="black"/>
                </a:solidFill>
                <a:cs typeface="Calibri"/>
              </a:rPr>
              <a:t>k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ed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>
              <a:lnSpc>
                <a:spcPts val="3204"/>
              </a:lnSpc>
            </a:pPr>
            <a:r>
              <a:rPr sz="3000" spc="-95" dirty="0">
                <a:solidFill>
                  <a:prstClr val="black"/>
                </a:solidFill>
                <a:cs typeface="Calibri"/>
              </a:rPr>
              <a:t>w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el</a:t>
            </a:r>
            <a:r>
              <a:rPr sz="3000" dirty="0">
                <a:solidFill>
                  <a:prstClr val="black"/>
                </a:solidFill>
                <a:cs typeface="Calibri"/>
              </a:rPr>
              <a:t>l 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1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0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G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H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z</a:t>
            </a:r>
            <a:r>
              <a:rPr sz="3000" dirty="0">
                <a:solidFill>
                  <a:prstClr val="black"/>
                </a:solidFill>
                <a:cs typeface="Calibri"/>
              </a:rPr>
              <a:t>.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00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cs typeface="Calibri"/>
              </a:rPr>
              <a:t>tinue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85" dirty="0">
                <a:solidFill>
                  <a:prstClr val="black"/>
                </a:solidFill>
                <a:cs typeface="Calibri"/>
              </a:rPr>
              <a:t>w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k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0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9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16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ac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tion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25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25" dirty="0">
                <a:solidFill>
                  <a:prstClr val="black"/>
                </a:solidFill>
                <a:cs typeface="Calibri"/>
              </a:rPr>
              <a:t>f</a:t>
            </a:r>
            <a:r>
              <a:rPr sz="3000" dirty="0">
                <a:solidFill>
                  <a:prstClr val="black"/>
                </a:solidFill>
                <a:cs typeface="Calibri"/>
              </a:rPr>
              <a:t>ocusing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and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>
              <a:lnSpc>
                <a:spcPts val="3204"/>
              </a:lnSpc>
            </a:pPr>
            <a:r>
              <a:rPr sz="3000" spc="-70" dirty="0">
                <a:solidFill>
                  <a:prstClr val="black"/>
                </a:solidFill>
                <a:cs typeface="Calibri"/>
              </a:rPr>
              <a:t>st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60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ri</a:t>
            </a:r>
            <a:r>
              <a:rPr sz="3000" dirty="0">
                <a:solidFill>
                  <a:prstClr val="black"/>
                </a:solidFill>
                <a:cs typeface="Calibri"/>
              </a:rPr>
              <a:t>ng 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cs typeface="Calibri"/>
              </a:rPr>
              <a:t>t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2.4</a:t>
            </a:r>
            <a:r>
              <a:rPr sz="3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GHz</a:t>
            </a:r>
            <a:endParaRPr sz="30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7888731" y="6240780"/>
            <a:ext cx="560451" cy="402234"/>
          </a:xfrm>
        </p:spPr>
        <p:txBody>
          <a:bodyPr/>
          <a:lstStyle/>
          <a:p>
            <a:pPr marL="180340"/>
            <a:fld id="{81D60167-4931-47E6-BA6A-407CBD079E47}" type="slidenum">
              <a:rPr lang="en-US" sz="1200" smtClean="0">
                <a:solidFill>
                  <a:srgbClr val="888888"/>
                </a:solidFill>
                <a:cs typeface="Calibri"/>
              </a:rPr>
              <a:pPr marL="180340"/>
              <a:t>33</a:t>
            </a:fld>
            <a:endParaRPr lang="en-US" sz="12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621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2425" y="3074670"/>
            <a:ext cx="1581150" cy="1432559"/>
          </a:xfrm>
          <a:custGeom>
            <a:avLst/>
            <a:gdLst/>
            <a:ahLst/>
            <a:cxnLst/>
            <a:rect l="l" t="t" r="r" b="b"/>
            <a:pathLst>
              <a:path w="1581150" h="1432559">
                <a:moveTo>
                  <a:pt x="790575" y="0"/>
                </a:moveTo>
                <a:lnTo>
                  <a:pt x="725677" y="2412"/>
                </a:lnTo>
                <a:lnTo>
                  <a:pt x="662304" y="9397"/>
                </a:lnTo>
                <a:lnTo>
                  <a:pt x="600583" y="20827"/>
                </a:lnTo>
                <a:lnTo>
                  <a:pt x="540638" y="36575"/>
                </a:lnTo>
                <a:lnTo>
                  <a:pt x="482853" y="56260"/>
                </a:lnTo>
                <a:lnTo>
                  <a:pt x="427227" y="80009"/>
                </a:lnTo>
                <a:lnTo>
                  <a:pt x="374141" y="107314"/>
                </a:lnTo>
                <a:lnTo>
                  <a:pt x="323723" y="138175"/>
                </a:lnTo>
                <a:lnTo>
                  <a:pt x="276098" y="172465"/>
                </a:lnTo>
                <a:lnTo>
                  <a:pt x="231521" y="209803"/>
                </a:lnTo>
                <a:lnTo>
                  <a:pt x="190246" y="250062"/>
                </a:lnTo>
                <a:lnTo>
                  <a:pt x="152526" y="293242"/>
                </a:lnTo>
                <a:lnTo>
                  <a:pt x="118490" y="338963"/>
                </a:lnTo>
                <a:lnTo>
                  <a:pt x="88264" y="387095"/>
                </a:lnTo>
                <a:lnTo>
                  <a:pt x="62102" y="437514"/>
                </a:lnTo>
                <a:lnTo>
                  <a:pt x="40259" y="489838"/>
                </a:lnTo>
                <a:lnTo>
                  <a:pt x="22987" y="544194"/>
                </a:lnTo>
                <a:lnTo>
                  <a:pt x="10287" y="600074"/>
                </a:lnTo>
                <a:lnTo>
                  <a:pt x="2666" y="657478"/>
                </a:lnTo>
                <a:lnTo>
                  <a:pt x="0" y="716279"/>
                </a:lnTo>
                <a:lnTo>
                  <a:pt x="2666" y="775080"/>
                </a:lnTo>
                <a:lnTo>
                  <a:pt x="10287" y="832484"/>
                </a:lnTo>
                <a:lnTo>
                  <a:pt x="22987" y="888364"/>
                </a:lnTo>
                <a:lnTo>
                  <a:pt x="40259" y="942720"/>
                </a:lnTo>
                <a:lnTo>
                  <a:pt x="62102" y="995044"/>
                </a:lnTo>
                <a:lnTo>
                  <a:pt x="88264" y="1045463"/>
                </a:lnTo>
                <a:lnTo>
                  <a:pt x="118490" y="1093596"/>
                </a:lnTo>
                <a:lnTo>
                  <a:pt x="152526" y="1139316"/>
                </a:lnTo>
                <a:lnTo>
                  <a:pt x="190246" y="1182369"/>
                </a:lnTo>
                <a:lnTo>
                  <a:pt x="231521" y="1222755"/>
                </a:lnTo>
                <a:lnTo>
                  <a:pt x="276098" y="1260093"/>
                </a:lnTo>
                <a:lnTo>
                  <a:pt x="323723" y="1294383"/>
                </a:lnTo>
                <a:lnTo>
                  <a:pt x="374141" y="1325244"/>
                </a:lnTo>
                <a:lnTo>
                  <a:pt x="427227" y="1352549"/>
                </a:lnTo>
                <a:lnTo>
                  <a:pt x="482853" y="1376298"/>
                </a:lnTo>
                <a:lnTo>
                  <a:pt x="540638" y="1395983"/>
                </a:lnTo>
                <a:lnTo>
                  <a:pt x="600583" y="1411731"/>
                </a:lnTo>
                <a:lnTo>
                  <a:pt x="662304" y="1423161"/>
                </a:lnTo>
                <a:lnTo>
                  <a:pt x="725677" y="1430146"/>
                </a:lnTo>
                <a:lnTo>
                  <a:pt x="790575" y="1432559"/>
                </a:lnTo>
                <a:lnTo>
                  <a:pt x="855472" y="1430146"/>
                </a:lnTo>
                <a:lnTo>
                  <a:pt x="918845" y="1423161"/>
                </a:lnTo>
                <a:lnTo>
                  <a:pt x="980566" y="1411731"/>
                </a:lnTo>
                <a:lnTo>
                  <a:pt x="1040511" y="1395983"/>
                </a:lnTo>
                <a:lnTo>
                  <a:pt x="1098296" y="1376298"/>
                </a:lnTo>
                <a:lnTo>
                  <a:pt x="1153922" y="1352549"/>
                </a:lnTo>
                <a:lnTo>
                  <a:pt x="1207008" y="1325244"/>
                </a:lnTo>
                <a:lnTo>
                  <a:pt x="1257427" y="1294383"/>
                </a:lnTo>
                <a:lnTo>
                  <a:pt x="1305052" y="1260093"/>
                </a:lnTo>
                <a:lnTo>
                  <a:pt x="1349628" y="1222755"/>
                </a:lnTo>
                <a:lnTo>
                  <a:pt x="1390903" y="1182369"/>
                </a:lnTo>
                <a:lnTo>
                  <a:pt x="1428623" y="1139316"/>
                </a:lnTo>
                <a:lnTo>
                  <a:pt x="1462659" y="1093596"/>
                </a:lnTo>
                <a:lnTo>
                  <a:pt x="1492885" y="1045463"/>
                </a:lnTo>
                <a:lnTo>
                  <a:pt x="1519047" y="995044"/>
                </a:lnTo>
                <a:lnTo>
                  <a:pt x="1540890" y="942720"/>
                </a:lnTo>
                <a:lnTo>
                  <a:pt x="1558163" y="888364"/>
                </a:lnTo>
                <a:lnTo>
                  <a:pt x="1570863" y="832484"/>
                </a:lnTo>
                <a:lnTo>
                  <a:pt x="1578483" y="775080"/>
                </a:lnTo>
                <a:lnTo>
                  <a:pt x="1581150" y="716279"/>
                </a:lnTo>
                <a:lnTo>
                  <a:pt x="1578483" y="657478"/>
                </a:lnTo>
                <a:lnTo>
                  <a:pt x="1570863" y="600074"/>
                </a:lnTo>
                <a:lnTo>
                  <a:pt x="1558163" y="544194"/>
                </a:lnTo>
                <a:lnTo>
                  <a:pt x="1540890" y="489838"/>
                </a:lnTo>
                <a:lnTo>
                  <a:pt x="1519047" y="437514"/>
                </a:lnTo>
                <a:lnTo>
                  <a:pt x="1492885" y="387095"/>
                </a:lnTo>
                <a:lnTo>
                  <a:pt x="1462659" y="338963"/>
                </a:lnTo>
                <a:lnTo>
                  <a:pt x="1428623" y="293242"/>
                </a:lnTo>
                <a:lnTo>
                  <a:pt x="1390903" y="250062"/>
                </a:lnTo>
                <a:lnTo>
                  <a:pt x="1349628" y="209803"/>
                </a:lnTo>
                <a:lnTo>
                  <a:pt x="1305052" y="172465"/>
                </a:lnTo>
                <a:lnTo>
                  <a:pt x="1257427" y="138175"/>
                </a:lnTo>
                <a:lnTo>
                  <a:pt x="1207008" y="107314"/>
                </a:lnTo>
                <a:lnTo>
                  <a:pt x="1153922" y="80009"/>
                </a:lnTo>
                <a:lnTo>
                  <a:pt x="1098296" y="56260"/>
                </a:lnTo>
                <a:lnTo>
                  <a:pt x="1040511" y="36575"/>
                </a:lnTo>
                <a:lnTo>
                  <a:pt x="980566" y="20827"/>
                </a:lnTo>
                <a:lnTo>
                  <a:pt x="918845" y="9397"/>
                </a:lnTo>
                <a:lnTo>
                  <a:pt x="855472" y="2412"/>
                </a:lnTo>
                <a:lnTo>
                  <a:pt x="790575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2425" y="3074670"/>
            <a:ext cx="1581150" cy="1432559"/>
          </a:xfrm>
          <a:custGeom>
            <a:avLst/>
            <a:gdLst/>
            <a:ahLst/>
            <a:cxnLst/>
            <a:rect l="l" t="t" r="r" b="b"/>
            <a:pathLst>
              <a:path w="1581150" h="1432559">
                <a:moveTo>
                  <a:pt x="0" y="716279"/>
                </a:moveTo>
                <a:lnTo>
                  <a:pt x="2666" y="657478"/>
                </a:lnTo>
                <a:lnTo>
                  <a:pt x="10287" y="600074"/>
                </a:lnTo>
                <a:lnTo>
                  <a:pt x="22987" y="544194"/>
                </a:lnTo>
                <a:lnTo>
                  <a:pt x="40259" y="489838"/>
                </a:lnTo>
                <a:lnTo>
                  <a:pt x="62102" y="437514"/>
                </a:lnTo>
                <a:lnTo>
                  <a:pt x="88264" y="387095"/>
                </a:lnTo>
                <a:lnTo>
                  <a:pt x="118490" y="338963"/>
                </a:lnTo>
                <a:lnTo>
                  <a:pt x="152526" y="293242"/>
                </a:lnTo>
                <a:lnTo>
                  <a:pt x="190246" y="250062"/>
                </a:lnTo>
                <a:lnTo>
                  <a:pt x="231521" y="209803"/>
                </a:lnTo>
                <a:lnTo>
                  <a:pt x="276098" y="172465"/>
                </a:lnTo>
                <a:lnTo>
                  <a:pt x="323723" y="138175"/>
                </a:lnTo>
                <a:lnTo>
                  <a:pt x="374141" y="107314"/>
                </a:lnTo>
                <a:lnTo>
                  <a:pt x="427227" y="80009"/>
                </a:lnTo>
                <a:lnTo>
                  <a:pt x="482853" y="56260"/>
                </a:lnTo>
                <a:lnTo>
                  <a:pt x="540638" y="36575"/>
                </a:lnTo>
                <a:lnTo>
                  <a:pt x="600583" y="20827"/>
                </a:lnTo>
                <a:lnTo>
                  <a:pt x="662304" y="9397"/>
                </a:lnTo>
                <a:lnTo>
                  <a:pt x="725677" y="2412"/>
                </a:lnTo>
                <a:lnTo>
                  <a:pt x="790575" y="0"/>
                </a:lnTo>
                <a:lnTo>
                  <a:pt x="855472" y="2412"/>
                </a:lnTo>
                <a:lnTo>
                  <a:pt x="918845" y="9397"/>
                </a:lnTo>
                <a:lnTo>
                  <a:pt x="980566" y="20827"/>
                </a:lnTo>
                <a:lnTo>
                  <a:pt x="1040511" y="36575"/>
                </a:lnTo>
                <a:lnTo>
                  <a:pt x="1098296" y="56260"/>
                </a:lnTo>
                <a:lnTo>
                  <a:pt x="1153922" y="80009"/>
                </a:lnTo>
                <a:lnTo>
                  <a:pt x="1207008" y="107314"/>
                </a:lnTo>
                <a:lnTo>
                  <a:pt x="1257427" y="138175"/>
                </a:lnTo>
                <a:lnTo>
                  <a:pt x="1305052" y="172465"/>
                </a:lnTo>
                <a:lnTo>
                  <a:pt x="1349628" y="209803"/>
                </a:lnTo>
                <a:lnTo>
                  <a:pt x="1390903" y="250062"/>
                </a:lnTo>
                <a:lnTo>
                  <a:pt x="1428623" y="293242"/>
                </a:lnTo>
                <a:lnTo>
                  <a:pt x="1462659" y="338963"/>
                </a:lnTo>
                <a:lnTo>
                  <a:pt x="1492885" y="387095"/>
                </a:lnTo>
                <a:lnTo>
                  <a:pt x="1519047" y="437514"/>
                </a:lnTo>
                <a:lnTo>
                  <a:pt x="1540890" y="489838"/>
                </a:lnTo>
                <a:lnTo>
                  <a:pt x="1558163" y="544194"/>
                </a:lnTo>
                <a:lnTo>
                  <a:pt x="1570863" y="600074"/>
                </a:lnTo>
                <a:lnTo>
                  <a:pt x="1578483" y="657478"/>
                </a:lnTo>
                <a:lnTo>
                  <a:pt x="1581150" y="716279"/>
                </a:lnTo>
                <a:lnTo>
                  <a:pt x="1578483" y="775080"/>
                </a:lnTo>
                <a:lnTo>
                  <a:pt x="1570863" y="832484"/>
                </a:lnTo>
                <a:lnTo>
                  <a:pt x="1558163" y="888364"/>
                </a:lnTo>
                <a:lnTo>
                  <a:pt x="1540890" y="942720"/>
                </a:lnTo>
                <a:lnTo>
                  <a:pt x="1519047" y="995044"/>
                </a:lnTo>
                <a:lnTo>
                  <a:pt x="1492885" y="1045463"/>
                </a:lnTo>
                <a:lnTo>
                  <a:pt x="1462659" y="1093596"/>
                </a:lnTo>
                <a:lnTo>
                  <a:pt x="1428623" y="1139316"/>
                </a:lnTo>
                <a:lnTo>
                  <a:pt x="1390903" y="1182369"/>
                </a:lnTo>
                <a:lnTo>
                  <a:pt x="1349628" y="1222755"/>
                </a:lnTo>
                <a:lnTo>
                  <a:pt x="1305052" y="1260093"/>
                </a:lnTo>
                <a:lnTo>
                  <a:pt x="1257427" y="1294383"/>
                </a:lnTo>
                <a:lnTo>
                  <a:pt x="1207008" y="1325244"/>
                </a:lnTo>
                <a:lnTo>
                  <a:pt x="1153922" y="1352549"/>
                </a:lnTo>
                <a:lnTo>
                  <a:pt x="1098296" y="1376298"/>
                </a:lnTo>
                <a:lnTo>
                  <a:pt x="1040511" y="1395983"/>
                </a:lnTo>
                <a:lnTo>
                  <a:pt x="980566" y="1411731"/>
                </a:lnTo>
                <a:lnTo>
                  <a:pt x="918845" y="1423161"/>
                </a:lnTo>
                <a:lnTo>
                  <a:pt x="855472" y="1430146"/>
                </a:lnTo>
                <a:lnTo>
                  <a:pt x="790575" y="1432559"/>
                </a:lnTo>
                <a:lnTo>
                  <a:pt x="725677" y="1430146"/>
                </a:lnTo>
                <a:lnTo>
                  <a:pt x="662304" y="1423161"/>
                </a:lnTo>
                <a:lnTo>
                  <a:pt x="600583" y="1411731"/>
                </a:lnTo>
                <a:lnTo>
                  <a:pt x="540638" y="1395983"/>
                </a:lnTo>
                <a:lnTo>
                  <a:pt x="482853" y="1376298"/>
                </a:lnTo>
                <a:lnTo>
                  <a:pt x="427227" y="1352549"/>
                </a:lnTo>
                <a:lnTo>
                  <a:pt x="374141" y="1325244"/>
                </a:lnTo>
                <a:lnTo>
                  <a:pt x="323723" y="1294383"/>
                </a:lnTo>
                <a:lnTo>
                  <a:pt x="276098" y="1260093"/>
                </a:lnTo>
                <a:lnTo>
                  <a:pt x="231521" y="1222755"/>
                </a:lnTo>
                <a:lnTo>
                  <a:pt x="190246" y="1182369"/>
                </a:lnTo>
                <a:lnTo>
                  <a:pt x="152526" y="1139316"/>
                </a:lnTo>
                <a:lnTo>
                  <a:pt x="118490" y="1093596"/>
                </a:lnTo>
                <a:lnTo>
                  <a:pt x="88264" y="1045463"/>
                </a:lnTo>
                <a:lnTo>
                  <a:pt x="62102" y="995044"/>
                </a:lnTo>
                <a:lnTo>
                  <a:pt x="40259" y="942720"/>
                </a:lnTo>
                <a:lnTo>
                  <a:pt x="22987" y="888364"/>
                </a:lnTo>
                <a:lnTo>
                  <a:pt x="10287" y="832484"/>
                </a:lnTo>
                <a:lnTo>
                  <a:pt x="2666" y="775080"/>
                </a:lnTo>
                <a:lnTo>
                  <a:pt x="0" y="716279"/>
                </a:lnTo>
                <a:close/>
              </a:path>
            </a:pathLst>
          </a:custGeom>
          <a:ln w="25400">
            <a:solidFill>
              <a:srgbClr val="385D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9904" y="1677035"/>
            <a:ext cx="1039621" cy="1035685"/>
          </a:xfrm>
          <a:custGeom>
            <a:avLst/>
            <a:gdLst/>
            <a:ahLst/>
            <a:cxnLst/>
            <a:rect l="l" t="t" r="r" b="b"/>
            <a:pathLst>
              <a:path w="1039622" h="1035685">
                <a:moveTo>
                  <a:pt x="326644" y="0"/>
                </a:moveTo>
                <a:lnTo>
                  <a:pt x="0" y="441832"/>
                </a:lnTo>
                <a:lnTo>
                  <a:pt x="495172" y="1035685"/>
                </a:lnTo>
                <a:lnTo>
                  <a:pt x="1039621" y="299465"/>
                </a:lnTo>
                <a:lnTo>
                  <a:pt x="32664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9904" y="1677035"/>
            <a:ext cx="1039621" cy="1035685"/>
          </a:xfrm>
          <a:custGeom>
            <a:avLst/>
            <a:gdLst/>
            <a:ahLst/>
            <a:cxnLst/>
            <a:rect l="l" t="t" r="r" b="b"/>
            <a:pathLst>
              <a:path w="1039622" h="1035685">
                <a:moveTo>
                  <a:pt x="1039621" y="299465"/>
                </a:moveTo>
                <a:lnTo>
                  <a:pt x="495172" y="1035685"/>
                </a:lnTo>
                <a:lnTo>
                  <a:pt x="0" y="441832"/>
                </a:lnTo>
                <a:lnTo>
                  <a:pt x="326644" y="0"/>
                </a:lnTo>
                <a:lnTo>
                  <a:pt x="1039621" y="299465"/>
                </a:lnTo>
              </a:path>
            </a:pathLst>
          </a:custGeom>
          <a:ln w="25398">
            <a:solidFill>
              <a:srgbClr val="385D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2934" y="3160395"/>
            <a:ext cx="776605" cy="846454"/>
          </a:xfrm>
          <a:custGeom>
            <a:avLst/>
            <a:gdLst/>
            <a:ahLst/>
            <a:cxnLst/>
            <a:rect l="l" t="t" r="r" b="b"/>
            <a:pathLst>
              <a:path w="776605" h="846454">
                <a:moveTo>
                  <a:pt x="0" y="0"/>
                </a:moveTo>
                <a:lnTo>
                  <a:pt x="0" y="846454"/>
                </a:lnTo>
                <a:lnTo>
                  <a:pt x="776605" y="677163"/>
                </a:lnTo>
                <a:lnTo>
                  <a:pt x="776605" y="169290"/>
                </a:lnTo>
                <a:lnTo>
                  <a:pt x="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2934" y="3160395"/>
            <a:ext cx="776605" cy="846454"/>
          </a:xfrm>
          <a:custGeom>
            <a:avLst/>
            <a:gdLst/>
            <a:ahLst/>
            <a:cxnLst/>
            <a:rect l="l" t="t" r="r" b="b"/>
            <a:pathLst>
              <a:path w="776605" h="846454">
                <a:moveTo>
                  <a:pt x="0" y="846454"/>
                </a:moveTo>
                <a:lnTo>
                  <a:pt x="0" y="0"/>
                </a:lnTo>
                <a:lnTo>
                  <a:pt x="776605" y="169290"/>
                </a:lnTo>
                <a:lnTo>
                  <a:pt x="776605" y="677163"/>
                </a:lnTo>
                <a:lnTo>
                  <a:pt x="0" y="846454"/>
                </a:lnTo>
                <a:close/>
              </a:path>
            </a:pathLst>
          </a:custGeom>
          <a:ln w="25398">
            <a:solidFill>
              <a:srgbClr val="385D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6570" y="2266950"/>
            <a:ext cx="2027555" cy="1524000"/>
          </a:xfrm>
          <a:custGeom>
            <a:avLst/>
            <a:gdLst/>
            <a:ahLst/>
            <a:cxnLst/>
            <a:rect l="l" t="t" r="r" b="b"/>
            <a:pathLst>
              <a:path w="2027554" h="1524000">
                <a:moveTo>
                  <a:pt x="2027555" y="1524000"/>
                </a:moveTo>
                <a:lnTo>
                  <a:pt x="0" y="0"/>
                </a:lnTo>
              </a:path>
            </a:pathLst>
          </a:custGeom>
          <a:ln w="9525">
            <a:solidFill>
              <a:srgbClr val="487C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4779" y="312635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4779" y="312635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385D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7529" y="1333500"/>
            <a:ext cx="808101" cy="843914"/>
          </a:xfrm>
          <a:custGeom>
            <a:avLst/>
            <a:gdLst/>
            <a:ahLst/>
            <a:cxnLst/>
            <a:rect l="l" t="t" r="r" b="b"/>
            <a:pathLst>
              <a:path w="808101" h="843914">
                <a:moveTo>
                  <a:pt x="409067" y="0"/>
                </a:moveTo>
                <a:lnTo>
                  <a:pt x="0" y="544067"/>
                </a:lnTo>
                <a:lnTo>
                  <a:pt x="398906" y="843914"/>
                </a:lnTo>
                <a:lnTo>
                  <a:pt x="808101" y="299847"/>
                </a:lnTo>
                <a:lnTo>
                  <a:pt x="40906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7529" y="1333500"/>
            <a:ext cx="808101" cy="843914"/>
          </a:xfrm>
          <a:custGeom>
            <a:avLst/>
            <a:gdLst/>
            <a:ahLst/>
            <a:cxnLst/>
            <a:rect l="l" t="t" r="r" b="b"/>
            <a:pathLst>
              <a:path w="808101" h="843914">
                <a:moveTo>
                  <a:pt x="409067" y="0"/>
                </a:moveTo>
                <a:lnTo>
                  <a:pt x="808101" y="299847"/>
                </a:lnTo>
                <a:lnTo>
                  <a:pt x="398906" y="843914"/>
                </a:lnTo>
                <a:lnTo>
                  <a:pt x="0" y="544067"/>
                </a:lnTo>
                <a:lnTo>
                  <a:pt x="409067" y="0"/>
                </a:lnTo>
              </a:path>
            </a:pathLst>
          </a:custGeom>
          <a:ln w="25400">
            <a:solidFill>
              <a:srgbClr val="385D8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6450" y="4312411"/>
            <a:ext cx="793114" cy="363474"/>
          </a:xfrm>
          <a:custGeom>
            <a:avLst/>
            <a:gdLst/>
            <a:ahLst/>
            <a:cxnLst/>
            <a:rect l="l" t="t" r="r" b="b"/>
            <a:pathLst>
              <a:path w="793114" h="363474">
                <a:moveTo>
                  <a:pt x="780541" y="0"/>
                </a:moveTo>
                <a:lnTo>
                  <a:pt x="0" y="351917"/>
                </a:lnTo>
                <a:lnTo>
                  <a:pt x="5207" y="363474"/>
                </a:lnTo>
                <a:lnTo>
                  <a:pt x="785749" y="11556"/>
                </a:lnTo>
                <a:lnTo>
                  <a:pt x="793114" y="1269"/>
                </a:lnTo>
                <a:lnTo>
                  <a:pt x="780541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2575" y="4302759"/>
            <a:ext cx="69850" cy="84835"/>
          </a:xfrm>
          <a:custGeom>
            <a:avLst/>
            <a:gdLst/>
            <a:ahLst/>
            <a:cxnLst/>
            <a:rect l="l" t="t" r="r" b="b"/>
            <a:pathLst>
              <a:path w="69850" h="84835">
                <a:moveTo>
                  <a:pt x="63880" y="0"/>
                </a:moveTo>
                <a:lnTo>
                  <a:pt x="55752" y="0"/>
                </a:lnTo>
                <a:lnTo>
                  <a:pt x="60960" y="11556"/>
                </a:lnTo>
                <a:lnTo>
                  <a:pt x="39624" y="21208"/>
                </a:lnTo>
                <a:lnTo>
                  <a:pt x="2032" y="73913"/>
                </a:lnTo>
                <a:lnTo>
                  <a:pt x="0" y="76834"/>
                </a:lnTo>
                <a:lnTo>
                  <a:pt x="635" y="80771"/>
                </a:lnTo>
                <a:lnTo>
                  <a:pt x="3555" y="82803"/>
                </a:lnTo>
                <a:lnTo>
                  <a:pt x="6350" y="84835"/>
                </a:lnTo>
                <a:lnTo>
                  <a:pt x="10287" y="84200"/>
                </a:lnTo>
                <a:lnTo>
                  <a:pt x="12319" y="81279"/>
                </a:lnTo>
                <a:lnTo>
                  <a:pt x="69850" y="634"/>
                </a:lnTo>
                <a:lnTo>
                  <a:pt x="6388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32198" y="4313682"/>
            <a:ext cx="20192" cy="10287"/>
          </a:xfrm>
          <a:custGeom>
            <a:avLst/>
            <a:gdLst/>
            <a:ahLst/>
            <a:cxnLst/>
            <a:rect l="l" t="t" r="r" b="b"/>
            <a:pathLst>
              <a:path w="20192" h="10287">
                <a:moveTo>
                  <a:pt x="7365" y="0"/>
                </a:moveTo>
                <a:lnTo>
                  <a:pt x="0" y="10287"/>
                </a:lnTo>
                <a:lnTo>
                  <a:pt x="20192" y="1143"/>
                </a:lnTo>
                <a:lnTo>
                  <a:pt x="18161" y="1143"/>
                </a:lnTo>
                <a:lnTo>
                  <a:pt x="7365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39565" y="4304919"/>
            <a:ext cx="10795" cy="9906"/>
          </a:xfrm>
          <a:custGeom>
            <a:avLst/>
            <a:gdLst/>
            <a:ahLst/>
            <a:cxnLst/>
            <a:rect l="l" t="t" r="r" b="b"/>
            <a:pathLst>
              <a:path w="10795" h="9905">
                <a:moveTo>
                  <a:pt x="6223" y="0"/>
                </a:moveTo>
                <a:lnTo>
                  <a:pt x="0" y="8762"/>
                </a:lnTo>
                <a:lnTo>
                  <a:pt x="10795" y="9905"/>
                </a:lnTo>
                <a:lnTo>
                  <a:pt x="6223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45788" y="4304919"/>
            <a:ext cx="7747" cy="9906"/>
          </a:xfrm>
          <a:custGeom>
            <a:avLst/>
            <a:gdLst/>
            <a:ahLst/>
            <a:cxnLst/>
            <a:rect l="l" t="t" r="r" b="b"/>
            <a:pathLst>
              <a:path w="7747" h="9905">
                <a:moveTo>
                  <a:pt x="3556" y="0"/>
                </a:moveTo>
                <a:lnTo>
                  <a:pt x="0" y="0"/>
                </a:lnTo>
                <a:lnTo>
                  <a:pt x="4572" y="9905"/>
                </a:lnTo>
                <a:lnTo>
                  <a:pt x="6603" y="9905"/>
                </a:lnTo>
                <a:lnTo>
                  <a:pt x="7747" y="9397"/>
                </a:lnTo>
                <a:lnTo>
                  <a:pt x="3556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26991" y="4302759"/>
            <a:ext cx="22352" cy="10921"/>
          </a:xfrm>
          <a:custGeom>
            <a:avLst/>
            <a:gdLst/>
            <a:ahLst/>
            <a:cxnLst/>
            <a:rect l="l" t="t" r="r" b="b"/>
            <a:pathLst>
              <a:path w="22352" h="10922">
                <a:moveTo>
                  <a:pt x="21336" y="0"/>
                </a:moveTo>
                <a:lnTo>
                  <a:pt x="0" y="9651"/>
                </a:lnTo>
                <a:lnTo>
                  <a:pt x="12573" y="10921"/>
                </a:lnTo>
                <a:lnTo>
                  <a:pt x="18796" y="2158"/>
                </a:lnTo>
                <a:lnTo>
                  <a:pt x="22352" y="2158"/>
                </a:lnTo>
                <a:lnTo>
                  <a:pt x="21336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56507" y="4292727"/>
            <a:ext cx="99948" cy="19685"/>
          </a:xfrm>
          <a:custGeom>
            <a:avLst/>
            <a:gdLst/>
            <a:ahLst/>
            <a:cxnLst/>
            <a:rect l="l" t="t" r="r" b="b"/>
            <a:pathLst>
              <a:path w="99948" h="19685">
                <a:moveTo>
                  <a:pt x="3937" y="0"/>
                </a:moveTo>
                <a:lnTo>
                  <a:pt x="762" y="2540"/>
                </a:lnTo>
                <a:lnTo>
                  <a:pt x="0" y="9398"/>
                </a:lnTo>
                <a:lnTo>
                  <a:pt x="2539" y="12573"/>
                </a:lnTo>
                <a:lnTo>
                  <a:pt x="70484" y="19685"/>
                </a:lnTo>
                <a:lnTo>
                  <a:pt x="91820" y="10033"/>
                </a:lnTo>
                <a:lnTo>
                  <a:pt x="99948" y="10033"/>
                </a:lnTo>
                <a:lnTo>
                  <a:pt x="7365" y="254"/>
                </a:lnTo>
                <a:lnTo>
                  <a:pt x="3937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46654" y="1255522"/>
            <a:ext cx="19938" cy="105028"/>
          </a:xfrm>
          <a:custGeom>
            <a:avLst/>
            <a:gdLst/>
            <a:ahLst/>
            <a:cxnLst/>
            <a:rect l="l" t="t" r="r" b="b"/>
            <a:pathLst>
              <a:path w="19938" h="105028">
                <a:moveTo>
                  <a:pt x="10413" y="0"/>
                </a:moveTo>
                <a:lnTo>
                  <a:pt x="7365" y="2666"/>
                </a:lnTo>
                <a:lnTo>
                  <a:pt x="0" y="105028"/>
                </a:lnTo>
                <a:lnTo>
                  <a:pt x="14477" y="98170"/>
                </a:lnTo>
                <a:lnTo>
                  <a:pt x="12318" y="98170"/>
                </a:lnTo>
                <a:lnTo>
                  <a:pt x="1905" y="91058"/>
                </a:lnTo>
                <a:lnTo>
                  <a:pt x="15112" y="71754"/>
                </a:lnTo>
                <a:lnTo>
                  <a:pt x="19938" y="3555"/>
                </a:lnTo>
                <a:lnTo>
                  <a:pt x="17399" y="507"/>
                </a:lnTo>
                <a:lnTo>
                  <a:pt x="10413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48560" y="1327277"/>
            <a:ext cx="13207" cy="26415"/>
          </a:xfrm>
          <a:custGeom>
            <a:avLst/>
            <a:gdLst/>
            <a:ahLst/>
            <a:cxnLst/>
            <a:rect l="l" t="t" r="r" b="b"/>
            <a:pathLst>
              <a:path w="13207" h="26415">
                <a:moveTo>
                  <a:pt x="13207" y="0"/>
                </a:moveTo>
                <a:lnTo>
                  <a:pt x="0" y="19303"/>
                </a:lnTo>
                <a:lnTo>
                  <a:pt x="10413" y="26415"/>
                </a:lnTo>
                <a:lnTo>
                  <a:pt x="12572" y="23240"/>
                </a:lnTo>
                <a:lnTo>
                  <a:pt x="11556" y="23240"/>
                </a:lnTo>
                <a:lnTo>
                  <a:pt x="2412" y="17145"/>
                </a:lnTo>
                <a:lnTo>
                  <a:pt x="12318" y="12446"/>
                </a:lnTo>
                <a:lnTo>
                  <a:pt x="13207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58973" y="1305052"/>
            <a:ext cx="81661" cy="48640"/>
          </a:xfrm>
          <a:custGeom>
            <a:avLst/>
            <a:gdLst/>
            <a:ahLst/>
            <a:cxnLst/>
            <a:rect l="l" t="t" r="r" b="b"/>
            <a:pathLst>
              <a:path w="81661" h="48640">
                <a:moveTo>
                  <a:pt x="74930" y="0"/>
                </a:moveTo>
                <a:lnTo>
                  <a:pt x="13207" y="29337"/>
                </a:lnTo>
                <a:lnTo>
                  <a:pt x="0" y="48640"/>
                </a:lnTo>
                <a:lnTo>
                  <a:pt x="2158" y="48640"/>
                </a:lnTo>
                <a:lnTo>
                  <a:pt x="80390" y="11430"/>
                </a:lnTo>
                <a:lnTo>
                  <a:pt x="81661" y="7620"/>
                </a:lnTo>
                <a:lnTo>
                  <a:pt x="80263" y="4572"/>
                </a:lnTo>
                <a:lnTo>
                  <a:pt x="78739" y="1397"/>
                </a:lnTo>
                <a:lnTo>
                  <a:pt x="7493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50973" y="1339722"/>
            <a:ext cx="9906" cy="10794"/>
          </a:xfrm>
          <a:custGeom>
            <a:avLst/>
            <a:gdLst/>
            <a:ahLst/>
            <a:cxnLst/>
            <a:rect l="l" t="t" r="r" b="b"/>
            <a:pathLst>
              <a:path w="9906" h="10794">
                <a:moveTo>
                  <a:pt x="9906" y="0"/>
                </a:moveTo>
                <a:lnTo>
                  <a:pt x="0" y="4699"/>
                </a:lnTo>
                <a:lnTo>
                  <a:pt x="9143" y="10794"/>
                </a:lnTo>
                <a:lnTo>
                  <a:pt x="9906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60117" y="1334388"/>
            <a:ext cx="12064" cy="16128"/>
          </a:xfrm>
          <a:custGeom>
            <a:avLst/>
            <a:gdLst/>
            <a:ahLst/>
            <a:cxnLst/>
            <a:rect l="l" t="t" r="r" b="b"/>
            <a:pathLst>
              <a:path w="12064" h="16128">
                <a:moveTo>
                  <a:pt x="12064" y="0"/>
                </a:moveTo>
                <a:lnTo>
                  <a:pt x="762" y="5334"/>
                </a:lnTo>
                <a:lnTo>
                  <a:pt x="0" y="16128"/>
                </a:lnTo>
                <a:lnTo>
                  <a:pt x="1015" y="16128"/>
                </a:lnTo>
                <a:lnTo>
                  <a:pt x="12064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60879" y="893317"/>
            <a:ext cx="307847" cy="446405"/>
          </a:xfrm>
          <a:custGeom>
            <a:avLst/>
            <a:gdLst/>
            <a:ahLst/>
            <a:cxnLst/>
            <a:rect l="l" t="t" r="r" b="b"/>
            <a:pathLst>
              <a:path w="307847" h="446405">
                <a:moveTo>
                  <a:pt x="297433" y="0"/>
                </a:moveTo>
                <a:lnTo>
                  <a:pt x="888" y="433959"/>
                </a:lnTo>
                <a:lnTo>
                  <a:pt x="0" y="446405"/>
                </a:lnTo>
                <a:lnTo>
                  <a:pt x="11302" y="441071"/>
                </a:lnTo>
                <a:lnTo>
                  <a:pt x="307847" y="7239"/>
                </a:lnTo>
                <a:lnTo>
                  <a:pt x="297433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61539" y="3790950"/>
            <a:ext cx="2902585" cy="96138"/>
          </a:xfrm>
          <a:custGeom>
            <a:avLst/>
            <a:gdLst/>
            <a:ahLst/>
            <a:cxnLst/>
            <a:rect l="l" t="t" r="r" b="b"/>
            <a:pathLst>
              <a:path w="2902585" h="96138">
                <a:moveTo>
                  <a:pt x="2902585" y="0"/>
                </a:moveTo>
                <a:lnTo>
                  <a:pt x="0" y="96138"/>
                </a:lnTo>
              </a:path>
            </a:pathLst>
          </a:custGeom>
          <a:ln w="9525">
            <a:solidFill>
              <a:srgbClr val="487C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70148" y="2582036"/>
            <a:ext cx="544195" cy="1245996"/>
          </a:xfrm>
          <a:custGeom>
            <a:avLst/>
            <a:gdLst/>
            <a:ahLst/>
            <a:cxnLst/>
            <a:rect l="l" t="t" r="r" b="b"/>
            <a:pathLst>
              <a:path w="544195" h="1245997">
                <a:moveTo>
                  <a:pt x="103124" y="1245996"/>
                </a:moveTo>
                <a:lnTo>
                  <a:pt x="70103" y="1188212"/>
                </a:lnTo>
                <a:lnTo>
                  <a:pt x="43561" y="1127887"/>
                </a:lnTo>
                <a:lnTo>
                  <a:pt x="23494" y="1065657"/>
                </a:lnTo>
                <a:lnTo>
                  <a:pt x="9525" y="1001522"/>
                </a:lnTo>
                <a:lnTo>
                  <a:pt x="1777" y="935989"/>
                </a:lnTo>
                <a:lnTo>
                  <a:pt x="0" y="869441"/>
                </a:lnTo>
                <a:lnTo>
                  <a:pt x="4190" y="802004"/>
                </a:lnTo>
                <a:lnTo>
                  <a:pt x="14224" y="734187"/>
                </a:lnTo>
                <a:lnTo>
                  <a:pt x="29844" y="666114"/>
                </a:lnTo>
                <a:lnTo>
                  <a:pt x="51053" y="598297"/>
                </a:lnTo>
                <a:lnTo>
                  <a:pt x="77724" y="530987"/>
                </a:lnTo>
                <a:lnTo>
                  <a:pt x="109600" y="464438"/>
                </a:lnTo>
                <a:lnTo>
                  <a:pt x="146938" y="399034"/>
                </a:lnTo>
                <a:lnTo>
                  <a:pt x="189230" y="335152"/>
                </a:lnTo>
                <a:lnTo>
                  <a:pt x="236600" y="272923"/>
                </a:lnTo>
                <a:lnTo>
                  <a:pt x="288798" y="212851"/>
                </a:lnTo>
                <a:lnTo>
                  <a:pt x="345693" y="155193"/>
                </a:lnTo>
                <a:lnTo>
                  <a:pt x="407415" y="100329"/>
                </a:lnTo>
                <a:lnTo>
                  <a:pt x="473583" y="48513"/>
                </a:lnTo>
                <a:lnTo>
                  <a:pt x="544195" y="0"/>
                </a:lnTo>
              </a:path>
            </a:pathLst>
          </a:custGeom>
          <a:ln w="9525">
            <a:solidFill>
              <a:srgbClr val="487C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035" y="3016503"/>
            <a:ext cx="2527935" cy="192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1860" marR="553720"/>
            <a:r>
              <a:rPr sz="2000" dirty="0">
                <a:solidFill>
                  <a:prstClr val="black"/>
                </a:solidFill>
                <a:cs typeface="Calibri"/>
              </a:rPr>
              <a:t>A</a:t>
            </a:r>
            <a:r>
              <a:rPr sz="20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000" dirty="0">
                <a:solidFill>
                  <a:prstClr val="black"/>
                </a:solidFill>
                <a:cs typeface="Calibri"/>
              </a:rPr>
              <a:t>gle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of </a:t>
            </a:r>
            <a:r>
              <a:rPr sz="2000" dirty="0">
                <a:solidFill>
                  <a:prstClr val="black"/>
                </a:solidFill>
                <a:cs typeface="Calibri"/>
              </a:rPr>
              <a:t>D</a:t>
            </a:r>
            <a:r>
              <a:rPr sz="20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000" dirty="0">
                <a:solidFill>
                  <a:prstClr val="black"/>
                </a:solidFill>
                <a:cs typeface="Calibri"/>
              </a:rPr>
              <a:t>f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le</a:t>
            </a:r>
            <a:r>
              <a:rPr sz="2000" dirty="0">
                <a:solidFill>
                  <a:prstClr val="black"/>
                </a:solidFill>
                <a:cs typeface="Calibri"/>
              </a:rPr>
              <a:t>ction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  <a:p>
            <a:pPr>
              <a:lnSpc>
                <a:spcPts val="1300"/>
              </a:lnSpc>
              <a:spcBef>
                <a:spcPts val="30"/>
              </a:spcBef>
            </a:pPr>
            <a:endParaRPr sz="1300">
              <a:solidFill>
                <a:prstClr val="black"/>
              </a:solidFill>
            </a:endParaRPr>
          </a:p>
          <a:p>
            <a:pPr marL="12700" marR="12700">
              <a:lnSpc>
                <a:spcPct val="101000"/>
              </a:lnSpc>
            </a:pPr>
            <a:r>
              <a:rPr sz="20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2000" dirty="0">
                <a:solidFill>
                  <a:prstClr val="black"/>
                </a:solidFill>
                <a:cs typeface="Calibri"/>
              </a:rPr>
              <a:t>u</a:t>
            </a:r>
            <a:r>
              <a:rPr sz="2000" spc="-65" dirty="0">
                <a:solidFill>
                  <a:prstClr val="black"/>
                </a:solidFill>
                <a:cs typeface="Calibri"/>
              </a:rPr>
              <a:t>s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000" dirty="0">
                <a:solidFill>
                  <a:prstClr val="black"/>
                </a:solidFill>
                <a:cs typeface="Calibri"/>
              </a:rPr>
              <a:t>om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000" dirty="0">
                <a:solidFill>
                  <a:prstClr val="black"/>
                </a:solidFill>
                <a:cs typeface="Calibri"/>
              </a:rPr>
              <a:t>a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s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000" dirty="0">
                <a:solidFill>
                  <a:prstClr val="black"/>
                </a:solidFill>
                <a:cs typeface="Calibri"/>
              </a:rPr>
              <a:t>a</a:t>
            </a:r>
            <a:r>
              <a:rPr sz="2000" spc="5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A</a:t>
            </a:r>
            <a:r>
              <a:rPr sz="20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000" dirty="0">
                <a:solidFill>
                  <a:prstClr val="black"/>
                </a:solidFill>
                <a:cs typeface="Calibri"/>
              </a:rPr>
              <a:t>enna </a:t>
            </a:r>
            <a:r>
              <a:rPr sz="2000" spc="-245" dirty="0">
                <a:solidFill>
                  <a:prstClr val="black"/>
                </a:solidFill>
                <a:cs typeface="Calibri"/>
              </a:rPr>
              <a:t>T</a:t>
            </a:r>
            <a:r>
              <a:rPr sz="2000" dirty="0">
                <a:solidFill>
                  <a:prstClr val="black"/>
                </a:solidFill>
                <a:cs typeface="Calibri"/>
              </a:rPr>
              <a:t>ube</a:t>
            </a:r>
            <a:r>
              <a:rPr sz="20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(3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in.</a:t>
            </a:r>
            <a:r>
              <a:rPr sz="2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d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000" dirty="0">
                <a:solidFill>
                  <a:prstClr val="black"/>
                </a:solidFill>
                <a:cs typeface="Calibri"/>
              </a:rPr>
              <a:t>a)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80631" y="4148963"/>
            <a:ext cx="428878" cy="1067943"/>
          </a:xfrm>
          <a:custGeom>
            <a:avLst/>
            <a:gdLst/>
            <a:ahLst/>
            <a:cxnLst/>
            <a:rect l="l" t="t" r="r" b="b"/>
            <a:pathLst>
              <a:path w="428878" h="1067943">
                <a:moveTo>
                  <a:pt x="426974" y="0"/>
                </a:moveTo>
                <a:lnTo>
                  <a:pt x="417195" y="7747"/>
                </a:lnTo>
                <a:lnTo>
                  <a:pt x="0" y="1063370"/>
                </a:lnTo>
                <a:lnTo>
                  <a:pt x="11811" y="1067943"/>
                </a:lnTo>
                <a:lnTo>
                  <a:pt x="428878" y="12445"/>
                </a:lnTo>
                <a:lnTo>
                  <a:pt x="426974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06334" y="4134992"/>
            <a:ext cx="26035" cy="96265"/>
          </a:xfrm>
          <a:custGeom>
            <a:avLst/>
            <a:gdLst/>
            <a:ahLst/>
            <a:cxnLst/>
            <a:rect l="l" t="t" r="r" b="b"/>
            <a:pathLst>
              <a:path w="26035" h="96265">
                <a:moveTo>
                  <a:pt x="11938" y="0"/>
                </a:moveTo>
                <a:lnTo>
                  <a:pt x="0" y="0"/>
                </a:lnTo>
                <a:lnTo>
                  <a:pt x="11811" y="4571"/>
                </a:lnTo>
                <a:lnTo>
                  <a:pt x="3175" y="26415"/>
                </a:lnTo>
                <a:lnTo>
                  <a:pt x="12954" y="90423"/>
                </a:lnTo>
                <a:lnTo>
                  <a:pt x="13462" y="93979"/>
                </a:lnTo>
                <a:lnTo>
                  <a:pt x="16764" y="96265"/>
                </a:lnTo>
                <a:lnTo>
                  <a:pt x="23622" y="95249"/>
                </a:lnTo>
                <a:lnTo>
                  <a:pt x="26035" y="91947"/>
                </a:lnTo>
                <a:lnTo>
                  <a:pt x="25526" y="88518"/>
                </a:lnTo>
                <a:lnTo>
                  <a:pt x="11938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435722" y="4125595"/>
            <a:ext cx="82550" cy="73406"/>
          </a:xfrm>
          <a:custGeom>
            <a:avLst/>
            <a:gdLst/>
            <a:ahLst/>
            <a:cxnLst/>
            <a:rect l="l" t="t" r="r" b="b"/>
            <a:pathLst>
              <a:path w="82550" h="73405">
                <a:moveTo>
                  <a:pt x="81152" y="0"/>
                </a:moveTo>
                <a:lnTo>
                  <a:pt x="3301" y="61213"/>
                </a:lnTo>
                <a:lnTo>
                  <a:pt x="507" y="63372"/>
                </a:lnTo>
                <a:lnTo>
                  <a:pt x="0" y="67436"/>
                </a:lnTo>
                <a:lnTo>
                  <a:pt x="2158" y="70103"/>
                </a:lnTo>
                <a:lnTo>
                  <a:pt x="4318" y="72897"/>
                </a:lnTo>
                <a:lnTo>
                  <a:pt x="8381" y="73405"/>
                </a:lnTo>
                <a:lnTo>
                  <a:pt x="11049" y="71246"/>
                </a:lnTo>
                <a:lnTo>
                  <a:pt x="62102" y="31114"/>
                </a:lnTo>
                <a:lnTo>
                  <a:pt x="70611" y="9397"/>
                </a:lnTo>
                <a:lnTo>
                  <a:pt x="82550" y="9397"/>
                </a:lnTo>
                <a:lnTo>
                  <a:pt x="81152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05954" y="4138295"/>
            <a:ext cx="12192" cy="23113"/>
          </a:xfrm>
          <a:custGeom>
            <a:avLst/>
            <a:gdLst/>
            <a:ahLst/>
            <a:cxnLst/>
            <a:rect l="l" t="t" r="r" b="b"/>
            <a:pathLst>
              <a:path w="12192" h="23113">
                <a:moveTo>
                  <a:pt x="8890" y="0"/>
                </a:moveTo>
                <a:lnTo>
                  <a:pt x="0" y="0"/>
                </a:lnTo>
                <a:lnTo>
                  <a:pt x="10160" y="3936"/>
                </a:lnTo>
                <a:lnTo>
                  <a:pt x="1650" y="10667"/>
                </a:lnTo>
                <a:lnTo>
                  <a:pt x="3555" y="23113"/>
                </a:lnTo>
                <a:lnTo>
                  <a:pt x="12192" y="1269"/>
                </a:lnTo>
                <a:lnTo>
                  <a:pt x="889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97826" y="4134992"/>
            <a:ext cx="17018" cy="21717"/>
          </a:xfrm>
          <a:custGeom>
            <a:avLst/>
            <a:gdLst/>
            <a:ahLst/>
            <a:cxnLst/>
            <a:rect l="l" t="t" r="r" b="b"/>
            <a:pathLst>
              <a:path w="17018" h="21717">
                <a:moveTo>
                  <a:pt x="8508" y="0"/>
                </a:moveTo>
                <a:lnTo>
                  <a:pt x="0" y="21716"/>
                </a:lnTo>
                <a:lnTo>
                  <a:pt x="9778" y="13969"/>
                </a:lnTo>
                <a:lnTo>
                  <a:pt x="8127" y="3301"/>
                </a:lnTo>
                <a:lnTo>
                  <a:pt x="17018" y="3301"/>
                </a:lnTo>
                <a:lnTo>
                  <a:pt x="8508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505954" y="4138295"/>
            <a:ext cx="10160" cy="10668"/>
          </a:xfrm>
          <a:custGeom>
            <a:avLst/>
            <a:gdLst/>
            <a:ahLst/>
            <a:cxnLst/>
            <a:rect l="l" t="t" r="r" b="b"/>
            <a:pathLst>
              <a:path w="10160" h="10668">
                <a:moveTo>
                  <a:pt x="0" y="0"/>
                </a:moveTo>
                <a:lnTo>
                  <a:pt x="1650" y="10667"/>
                </a:lnTo>
                <a:lnTo>
                  <a:pt x="10160" y="3936"/>
                </a:lnTo>
                <a:lnTo>
                  <a:pt x="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43447" y="3512946"/>
            <a:ext cx="142239" cy="141604"/>
          </a:xfrm>
          <a:custGeom>
            <a:avLst/>
            <a:gdLst/>
            <a:ahLst/>
            <a:cxnLst/>
            <a:rect l="l" t="t" r="r" b="b"/>
            <a:pathLst>
              <a:path w="142239" h="141604">
                <a:moveTo>
                  <a:pt x="131444" y="0"/>
                </a:moveTo>
                <a:lnTo>
                  <a:pt x="119887" y="762"/>
                </a:lnTo>
                <a:lnTo>
                  <a:pt x="118872" y="1397"/>
                </a:lnTo>
                <a:lnTo>
                  <a:pt x="0" y="70612"/>
                </a:lnTo>
                <a:lnTo>
                  <a:pt x="118872" y="139826"/>
                </a:lnTo>
                <a:lnTo>
                  <a:pt x="130555" y="141604"/>
                </a:lnTo>
                <a:lnTo>
                  <a:pt x="140207" y="134746"/>
                </a:lnTo>
                <a:lnTo>
                  <a:pt x="142239" y="122808"/>
                </a:lnTo>
                <a:lnTo>
                  <a:pt x="135889" y="113283"/>
                </a:lnTo>
                <a:lnTo>
                  <a:pt x="90169" y="86487"/>
                </a:lnTo>
                <a:lnTo>
                  <a:pt x="31496" y="86487"/>
                </a:lnTo>
                <a:lnTo>
                  <a:pt x="31496" y="54737"/>
                </a:lnTo>
                <a:lnTo>
                  <a:pt x="90169" y="54737"/>
                </a:lnTo>
                <a:lnTo>
                  <a:pt x="134747" y="28701"/>
                </a:lnTo>
                <a:lnTo>
                  <a:pt x="141986" y="19430"/>
                </a:lnTo>
                <a:lnTo>
                  <a:pt x="140842" y="7747"/>
                </a:lnTo>
                <a:lnTo>
                  <a:pt x="131444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74944" y="3567684"/>
            <a:ext cx="58673" cy="31750"/>
          </a:xfrm>
          <a:custGeom>
            <a:avLst/>
            <a:gdLst/>
            <a:ahLst/>
            <a:cxnLst/>
            <a:rect l="l" t="t" r="r" b="b"/>
            <a:pathLst>
              <a:path w="58673" h="31750">
                <a:moveTo>
                  <a:pt x="58673" y="0"/>
                </a:moveTo>
                <a:lnTo>
                  <a:pt x="0" y="0"/>
                </a:lnTo>
                <a:lnTo>
                  <a:pt x="0" y="31750"/>
                </a:lnTo>
                <a:lnTo>
                  <a:pt x="58673" y="31750"/>
                </a:lnTo>
                <a:lnTo>
                  <a:pt x="54990" y="29590"/>
                </a:lnTo>
                <a:lnTo>
                  <a:pt x="8000" y="29590"/>
                </a:lnTo>
                <a:lnTo>
                  <a:pt x="8000" y="2158"/>
                </a:lnTo>
                <a:lnTo>
                  <a:pt x="54990" y="2158"/>
                </a:lnTo>
                <a:lnTo>
                  <a:pt x="58673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06440" y="3567684"/>
            <a:ext cx="396494" cy="31750"/>
          </a:xfrm>
          <a:custGeom>
            <a:avLst/>
            <a:gdLst/>
            <a:ahLst/>
            <a:cxnLst/>
            <a:rect l="l" t="t" r="r" b="b"/>
            <a:pathLst>
              <a:path w="396494" h="31750">
                <a:moveTo>
                  <a:pt x="396494" y="0"/>
                </a:moveTo>
                <a:lnTo>
                  <a:pt x="27177" y="0"/>
                </a:lnTo>
                <a:lnTo>
                  <a:pt x="0" y="15875"/>
                </a:lnTo>
                <a:lnTo>
                  <a:pt x="27177" y="31750"/>
                </a:lnTo>
                <a:lnTo>
                  <a:pt x="396494" y="31750"/>
                </a:lnTo>
                <a:lnTo>
                  <a:pt x="396494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82945" y="3569842"/>
            <a:ext cx="23494" cy="27432"/>
          </a:xfrm>
          <a:custGeom>
            <a:avLst/>
            <a:gdLst/>
            <a:ahLst/>
            <a:cxnLst/>
            <a:rect l="l" t="t" r="r" b="b"/>
            <a:pathLst>
              <a:path w="23494" h="27432">
                <a:moveTo>
                  <a:pt x="0" y="0"/>
                </a:moveTo>
                <a:lnTo>
                  <a:pt x="0" y="27432"/>
                </a:lnTo>
                <a:lnTo>
                  <a:pt x="23494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82945" y="3583559"/>
            <a:ext cx="46989" cy="13715"/>
          </a:xfrm>
          <a:custGeom>
            <a:avLst/>
            <a:gdLst/>
            <a:ahLst/>
            <a:cxnLst/>
            <a:rect l="l" t="t" r="r" b="b"/>
            <a:pathLst>
              <a:path w="46989" h="13715">
                <a:moveTo>
                  <a:pt x="23494" y="0"/>
                </a:moveTo>
                <a:lnTo>
                  <a:pt x="0" y="13715"/>
                </a:lnTo>
                <a:lnTo>
                  <a:pt x="46989" y="13715"/>
                </a:lnTo>
                <a:lnTo>
                  <a:pt x="23494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2945" y="3569842"/>
            <a:ext cx="46989" cy="13716"/>
          </a:xfrm>
          <a:custGeom>
            <a:avLst/>
            <a:gdLst/>
            <a:ahLst/>
            <a:cxnLst/>
            <a:rect l="l" t="t" r="r" b="b"/>
            <a:pathLst>
              <a:path w="46989" h="13716">
                <a:moveTo>
                  <a:pt x="46989" y="0"/>
                </a:moveTo>
                <a:lnTo>
                  <a:pt x="0" y="0"/>
                </a:lnTo>
                <a:lnTo>
                  <a:pt x="23494" y="13716"/>
                </a:lnTo>
                <a:lnTo>
                  <a:pt x="46989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75000" y="2304033"/>
            <a:ext cx="1245870" cy="914907"/>
          </a:xfrm>
          <a:custGeom>
            <a:avLst/>
            <a:gdLst/>
            <a:ahLst/>
            <a:cxnLst/>
            <a:rect l="l" t="t" r="r" b="b"/>
            <a:pathLst>
              <a:path w="1245870" h="914907">
                <a:moveTo>
                  <a:pt x="0" y="0"/>
                </a:moveTo>
                <a:lnTo>
                  <a:pt x="12700" y="28955"/>
                </a:lnTo>
                <a:lnTo>
                  <a:pt x="1227074" y="914907"/>
                </a:lnTo>
                <a:lnTo>
                  <a:pt x="1245870" y="889253"/>
                </a:lnTo>
                <a:lnTo>
                  <a:pt x="31368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24200" y="2266950"/>
            <a:ext cx="84455" cy="134492"/>
          </a:xfrm>
          <a:custGeom>
            <a:avLst/>
            <a:gdLst/>
            <a:ahLst/>
            <a:cxnLst/>
            <a:rect l="l" t="t" r="r" b="b"/>
            <a:pathLst>
              <a:path w="84455" h="134492">
                <a:moveTo>
                  <a:pt x="0" y="0"/>
                </a:moveTo>
                <a:lnTo>
                  <a:pt x="55372" y="126746"/>
                </a:lnTo>
                <a:lnTo>
                  <a:pt x="64262" y="134492"/>
                </a:lnTo>
                <a:lnTo>
                  <a:pt x="76326" y="133985"/>
                </a:lnTo>
                <a:lnTo>
                  <a:pt x="84455" y="125095"/>
                </a:lnTo>
                <a:lnTo>
                  <a:pt x="84200" y="113157"/>
                </a:lnTo>
                <a:lnTo>
                  <a:pt x="63500" y="66039"/>
                </a:lnTo>
                <a:lnTo>
                  <a:pt x="16001" y="31369"/>
                </a:lnTo>
                <a:lnTo>
                  <a:pt x="34798" y="5714"/>
                </a:lnTo>
                <a:lnTo>
                  <a:pt x="55880" y="5714"/>
                </a:lnTo>
                <a:lnTo>
                  <a:pt x="0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40201" y="2272664"/>
            <a:ext cx="47498" cy="60325"/>
          </a:xfrm>
          <a:custGeom>
            <a:avLst/>
            <a:gdLst/>
            <a:ahLst/>
            <a:cxnLst/>
            <a:rect l="l" t="t" r="r" b="b"/>
            <a:pathLst>
              <a:path w="47498" h="60325">
                <a:moveTo>
                  <a:pt x="18796" y="0"/>
                </a:moveTo>
                <a:lnTo>
                  <a:pt x="0" y="25654"/>
                </a:lnTo>
                <a:lnTo>
                  <a:pt x="47498" y="60325"/>
                </a:lnTo>
                <a:lnTo>
                  <a:pt x="34798" y="31369"/>
                </a:lnTo>
                <a:lnTo>
                  <a:pt x="7747" y="28575"/>
                </a:lnTo>
                <a:lnTo>
                  <a:pt x="23875" y="6476"/>
                </a:lnTo>
                <a:lnTo>
                  <a:pt x="27686" y="6476"/>
                </a:lnTo>
                <a:lnTo>
                  <a:pt x="18796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58998" y="2272664"/>
            <a:ext cx="116966" cy="40767"/>
          </a:xfrm>
          <a:custGeom>
            <a:avLst/>
            <a:gdLst/>
            <a:ahLst/>
            <a:cxnLst/>
            <a:rect l="l" t="t" r="r" b="b"/>
            <a:pathLst>
              <a:path w="116966" h="40767">
                <a:moveTo>
                  <a:pt x="21081" y="0"/>
                </a:moveTo>
                <a:lnTo>
                  <a:pt x="0" y="0"/>
                </a:lnTo>
                <a:lnTo>
                  <a:pt x="47370" y="34544"/>
                </a:lnTo>
                <a:lnTo>
                  <a:pt x="107441" y="40767"/>
                </a:lnTo>
                <a:lnTo>
                  <a:pt x="115188" y="34417"/>
                </a:lnTo>
                <a:lnTo>
                  <a:pt x="116966" y="17018"/>
                </a:lnTo>
                <a:lnTo>
                  <a:pt x="110616" y="9144"/>
                </a:lnTo>
                <a:lnTo>
                  <a:pt x="21081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64077" y="2279142"/>
            <a:ext cx="42291" cy="28067"/>
          </a:xfrm>
          <a:custGeom>
            <a:avLst/>
            <a:gdLst/>
            <a:ahLst/>
            <a:cxnLst/>
            <a:rect l="l" t="t" r="r" b="b"/>
            <a:pathLst>
              <a:path w="42291" h="28067">
                <a:moveTo>
                  <a:pt x="3810" y="0"/>
                </a:moveTo>
                <a:lnTo>
                  <a:pt x="0" y="0"/>
                </a:lnTo>
                <a:lnTo>
                  <a:pt x="10922" y="24892"/>
                </a:lnTo>
                <a:lnTo>
                  <a:pt x="42291" y="28067"/>
                </a:lnTo>
                <a:lnTo>
                  <a:pt x="3810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47948" y="2279142"/>
            <a:ext cx="27050" cy="24892"/>
          </a:xfrm>
          <a:custGeom>
            <a:avLst/>
            <a:gdLst/>
            <a:ahLst/>
            <a:cxnLst/>
            <a:rect l="l" t="t" r="r" b="b"/>
            <a:pathLst>
              <a:path w="27050" h="24892">
                <a:moveTo>
                  <a:pt x="16128" y="0"/>
                </a:moveTo>
                <a:lnTo>
                  <a:pt x="0" y="22098"/>
                </a:lnTo>
                <a:lnTo>
                  <a:pt x="27050" y="24892"/>
                </a:lnTo>
                <a:lnTo>
                  <a:pt x="16128" y="0"/>
                </a:lnTo>
                <a:close/>
              </a:path>
            </a:pathLst>
          </a:custGeom>
          <a:solidFill>
            <a:srgbClr val="F794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39823" y="245236"/>
            <a:ext cx="1651635" cy="635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dirty="0">
                <a:solidFill>
                  <a:prstClr val="black"/>
                </a:solidFill>
                <a:cs typeface="Calibri"/>
              </a:rPr>
              <a:t>1</a:t>
            </a:r>
            <a:r>
              <a:rPr sz="2000" spc="5" dirty="0">
                <a:solidFill>
                  <a:prstClr val="black"/>
                </a:solidFill>
                <a:cs typeface="Calibri"/>
              </a:rPr>
              <a:t>0</a:t>
            </a:r>
            <a:r>
              <a:rPr sz="2000" dirty="0">
                <a:solidFill>
                  <a:prstClr val="black"/>
                </a:solidFill>
                <a:cs typeface="Calibri"/>
              </a:rPr>
              <a:t>GHz</a:t>
            </a:r>
            <a:r>
              <a:rPr sz="20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(</a:t>
            </a:r>
            <a:r>
              <a:rPr sz="2000" spc="15" dirty="0">
                <a:solidFill>
                  <a:prstClr val="black"/>
                </a:solidFill>
                <a:cs typeface="Calibri"/>
              </a:rPr>
              <a:t>X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-</a:t>
            </a:r>
            <a:r>
              <a:rPr sz="2000" dirty="0">
                <a:solidFill>
                  <a:prstClr val="black"/>
                </a:solidFill>
                <a:cs typeface="Calibri"/>
              </a:rPr>
              <a:t>Ba</a:t>
            </a:r>
            <a:r>
              <a:rPr sz="20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d</a:t>
            </a:r>
            <a:r>
              <a:rPr sz="2000" dirty="0">
                <a:solidFill>
                  <a:prstClr val="black"/>
                </a:solidFill>
                <a:cs typeface="Calibri"/>
              </a:rPr>
              <a:t>) c</a:t>
            </a:r>
            <a:r>
              <a:rPr sz="2000" spc="20" dirty="0">
                <a:solidFill>
                  <a:prstClr val="black"/>
                </a:solidFill>
                <a:cs typeface="Calibri"/>
              </a:rPr>
              <a:t>r</a:t>
            </a:r>
            <a:r>
              <a:rPr sz="2000" spc="-45" dirty="0">
                <a:solidFill>
                  <a:prstClr val="black"/>
                </a:solidFill>
                <a:cs typeface="Calibri"/>
              </a:rPr>
              <a:t>y</a:t>
            </a:r>
            <a:r>
              <a:rPr sz="2000" spc="-65" dirty="0">
                <a:solidFill>
                  <a:prstClr val="black"/>
                </a:solidFill>
                <a:cs typeface="Calibri"/>
              </a:rPr>
              <a:t>s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000" dirty="0">
                <a:solidFill>
                  <a:prstClr val="black"/>
                </a:solidFill>
                <a:cs typeface="Calibri"/>
              </a:rPr>
              <a:t>al</a:t>
            </a:r>
            <a:r>
              <a:rPr sz="20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d</a:t>
            </a:r>
            <a:r>
              <a:rPr sz="20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000" spc="5" dirty="0">
                <a:solidFill>
                  <a:prstClr val="black"/>
                </a:solidFill>
                <a:cs typeface="Calibri"/>
              </a:rPr>
              <a:t>c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or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49061" y="1147826"/>
            <a:ext cx="114427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>
                <a:solidFill>
                  <a:prstClr val="black"/>
                </a:solidFill>
                <a:cs typeface="Calibri"/>
              </a:rPr>
              <a:t>Sign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000" dirty="0">
                <a:solidFill>
                  <a:prstClr val="black"/>
                </a:solidFill>
                <a:cs typeface="Calibri"/>
              </a:rPr>
              <a:t>l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14" dirty="0">
                <a:solidFill>
                  <a:prstClr val="black"/>
                </a:solidFill>
                <a:cs typeface="Calibri"/>
              </a:rPr>
              <a:t>P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a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th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767835" y="2502407"/>
            <a:ext cx="105410" cy="92075"/>
          </a:xfrm>
          <a:custGeom>
            <a:avLst/>
            <a:gdLst/>
            <a:ahLst/>
            <a:cxnLst/>
            <a:rect l="l" t="t" r="r" b="b"/>
            <a:pathLst>
              <a:path w="105410" h="92075">
                <a:moveTo>
                  <a:pt x="57530" y="0"/>
                </a:moveTo>
                <a:lnTo>
                  <a:pt x="53593" y="888"/>
                </a:lnTo>
                <a:lnTo>
                  <a:pt x="51815" y="3937"/>
                </a:lnTo>
                <a:lnTo>
                  <a:pt x="0" y="88391"/>
                </a:lnTo>
                <a:lnTo>
                  <a:pt x="102488" y="92075"/>
                </a:lnTo>
                <a:lnTo>
                  <a:pt x="105410" y="89280"/>
                </a:lnTo>
                <a:lnTo>
                  <a:pt x="105410" y="88011"/>
                </a:lnTo>
                <a:lnTo>
                  <a:pt x="14097" y="88011"/>
                </a:lnTo>
                <a:lnTo>
                  <a:pt x="8000" y="76834"/>
                </a:lnTo>
                <a:lnTo>
                  <a:pt x="28828" y="65658"/>
                </a:lnTo>
                <a:lnTo>
                  <a:pt x="64388" y="7619"/>
                </a:lnTo>
                <a:lnTo>
                  <a:pt x="63500" y="3682"/>
                </a:lnTo>
                <a:lnTo>
                  <a:pt x="60451" y="1777"/>
                </a:lnTo>
                <a:lnTo>
                  <a:pt x="5753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775836" y="2568067"/>
            <a:ext cx="20827" cy="22352"/>
          </a:xfrm>
          <a:custGeom>
            <a:avLst/>
            <a:gdLst/>
            <a:ahLst/>
            <a:cxnLst/>
            <a:rect l="l" t="t" r="r" b="b"/>
            <a:pathLst>
              <a:path w="20827" h="22352">
                <a:moveTo>
                  <a:pt x="20827" y="0"/>
                </a:moveTo>
                <a:lnTo>
                  <a:pt x="0" y="11175"/>
                </a:lnTo>
                <a:lnTo>
                  <a:pt x="6096" y="22352"/>
                </a:lnTo>
                <a:lnTo>
                  <a:pt x="10413" y="20066"/>
                </a:lnTo>
                <a:lnTo>
                  <a:pt x="8509" y="20066"/>
                </a:lnTo>
                <a:lnTo>
                  <a:pt x="3301" y="10413"/>
                </a:lnTo>
                <a:lnTo>
                  <a:pt x="14477" y="10413"/>
                </a:lnTo>
                <a:lnTo>
                  <a:pt x="20827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81933" y="2579370"/>
            <a:ext cx="91566" cy="11049"/>
          </a:xfrm>
          <a:custGeom>
            <a:avLst/>
            <a:gdLst/>
            <a:ahLst/>
            <a:cxnLst/>
            <a:rect l="l" t="t" r="r" b="b"/>
            <a:pathLst>
              <a:path w="91566" h="11049">
                <a:moveTo>
                  <a:pt x="20700" y="0"/>
                </a:moveTo>
                <a:lnTo>
                  <a:pt x="0" y="11049"/>
                </a:lnTo>
                <a:lnTo>
                  <a:pt x="91312" y="11049"/>
                </a:lnTo>
                <a:lnTo>
                  <a:pt x="91566" y="5333"/>
                </a:lnTo>
                <a:lnTo>
                  <a:pt x="88900" y="2412"/>
                </a:lnTo>
                <a:lnTo>
                  <a:pt x="2070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779139" y="2578480"/>
            <a:ext cx="10922" cy="9652"/>
          </a:xfrm>
          <a:custGeom>
            <a:avLst/>
            <a:gdLst/>
            <a:ahLst/>
            <a:cxnLst/>
            <a:rect l="l" t="t" r="r" b="b"/>
            <a:pathLst>
              <a:path w="10922" h="9652">
                <a:moveTo>
                  <a:pt x="0" y="0"/>
                </a:moveTo>
                <a:lnTo>
                  <a:pt x="5207" y="9652"/>
                </a:lnTo>
                <a:lnTo>
                  <a:pt x="10922" y="381"/>
                </a:lnTo>
                <a:lnTo>
                  <a:pt x="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784346" y="2578861"/>
            <a:ext cx="18287" cy="9271"/>
          </a:xfrm>
          <a:custGeom>
            <a:avLst/>
            <a:gdLst/>
            <a:ahLst/>
            <a:cxnLst/>
            <a:rect l="l" t="t" r="r" b="b"/>
            <a:pathLst>
              <a:path w="18287" h="9271">
                <a:moveTo>
                  <a:pt x="5714" y="0"/>
                </a:moveTo>
                <a:lnTo>
                  <a:pt x="0" y="9271"/>
                </a:lnTo>
                <a:lnTo>
                  <a:pt x="1904" y="9271"/>
                </a:lnTo>
                <a:lnTo>
                  <a:pt x="18287" y="508"/>
                </a:lnTo>
                <a:lnTo>
                  <a:pt x="5714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790060" y="1524253"/>
            <a:ext cx="1956562" cy="1055116"/>
          </a:xfrm>
          <a:custGeom>
            <a:avLst/>
            <a:gdLst/>
            <a:ahLst/>
            <a:cxnLst/>
            <a:rect l="l" t="t" r="r" b="b"/>
            <a:pathLst>
              <a:path w="1956562" h="1055116">
                <a:moveTo>
                  <a:pt x="1950465" y="0"/>
                </a:moveTo>
                <a:lnTo>
                  <a:pt x="6603" y="1043813"/>
                </a:lnTo>
                <a:lnTo>
                  <a:pt x="0" y="1054608"/>
                </a:lnTo>
                <a:lnTo>
                  <a:pt x="12573" y="1055116"/>
                </a:lnTo>
                <a:lnTo>
                  <a:pt x="1956562" y="11175"/>
                </a:lnTo>
                <a:lnTo>
                  <a:pt x="1950465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79139" y="2578480"/>
            <a:ext cx="11175" cy="381"/>
          </a:xfrm>
          <a:custGeom>
            <a:avLst/>
            <a:gdLst/>
            <a:ahLst/>
            <a:cxnLst/>
            <a:rect l="l" t="t" r="r" b="b"/>
            <a:pathLst>
              <a:path w="11175" h="381">
                <a:moveTo>
                  <a:pt x="11175" y="0"/>
                </a:moveTo>
                <a:lnTo>
                  <a:pt x="0" y="0"/>
                </a:lnTo>
                <a:lnTo>
                  <a:pt x="10922" y="381"/>
                </a:lnTo>
                <a:lnTo>
                  <a:pt x="11175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918200" y="3433190"/>
            <a:ext cx="61722" cy="94234"/>
          </a:xfrm>
          <a:custGeom>
            <a:avLst/>
            <a:gdLst/>
            <a:ahLst/>
            <a:cxnLst/>
            <a:rect l="l" t="t" r="r" b="b"/>
            <a:pathLst>
              <a:path w="61722" h="94234">
                <a:moveTo>
                  <a:pt x="6730" y="0"/>
                </a:moveTo>
                <a:lnTo>
                  <a:pt x="3810" y="1778"/>
                </a:lnTo>
                <a:lnTo>
                  <a:pt x="888" y="3683"/>
                </a:lnTo>
                <a:lnTo>
                  <a:pt x="0" y="7620"/>
                </a:lnTo>
                <a:lnTo>
                  <a:pt x="1904" y="10541"/>
                </a:lnTo>
                <a:lnTo>
                  <a:pt x="55117" y="94234"/>
                </a:lnTo>
                <a:lnTo>
                  <a:pt x="61722" y="81914"/>
                </a:lnTo>
                <a:lnTo>
                  <a:pt x="48260" y="81914"/>
                </a:lnTo>
                <a:lnTo>
                  <a:pt x="47371" y="58420"/>
                </a:lnTo>
                <a:lnTo>
                  <a:pt x="12446" y="3683"/>
                </a:lnTo>
                <a:lnTo>
                  <a:pt x="10667" y="762"/>
                </a:lnTo>
                <a:lnTo>
                  <a:pt x="673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65571" y="3491610"/>
            <a:ext cx="13588" cy="23494"/>
          </a:xfrm>
          <a:custGeom>
            <a:avLst/>
            <a:gdLst/>
            <a:ahLst/>
            <a:cxnLst/>
            <a:rect l="l" t="t" r="r" b="b"/>
            <a:pathLst>
              <a:path w="13588" h="23494">
                <a:moveTo>
                  <a:pt x="0" y="0"/>
                </a:moveTo>
                <a:lnTo>
                  <a:pt x="888" y="23494"/>
                </a:lnTo>
                <a:lnTo>
                  <a:pt x="13588" y="22987"/>
                </a:lnTo>
                <a:lnTo>
                  <a:pt x="13462" y="20192"/>
                </a:lnTo>
                <a:lnTo>
                  <a:pt x="1650" y="20192"/>
                </a:lnTo>
                <a:lnTo>
                  <a:pt x="6730" y="10667"/>
                </a:lnTo>
                <a:lnTo>
                  <a:pt x="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966459" y="3429634"/>
            <a:ext cx="54990" cy="85470"/>
          </a:xfrm>
          <a:custGeom>
            <a:avLst/>
            <a:gdLst/>
            <a:ahLst/>
            <a:cxnLst/>
            <a:rect l="l" t="t" r="r" b="b"/>
            <a:pathLst>
              <a:path w="54990" h="85470">
                <a:moveTo>
                  <a:pt x="47625" y="0"/>
                </a:moveTo>
                <a:lnTo>
                  <a:pt x="43814" y="1269"/>
                </a:lnTo>
                <a:lnTo>
                  <a:pt x="42163" y="4317"/>
                </a:lnTo>
                <a:lnTo>
                  <a:pt x="11811" y="61467"/>
                </a:lnTo>
                <a:lnTo>
                  <a:pt x="12700" y="84962"/>
                </a:lnTo>
                <a:lnTo>
                  <a:pt x="0" y="85470"/>
                </a:lnTo>
                <a:lnTo>
                  <a:pt x="13462" y="85470"/>
                </a:lnTo>
                <a:lnTo>
                  <a:pt x="53339" y="10287"/>
                </a:lnTo>
                <a:lnTo>
                  <a:pt x="54990" y="7238"/>
                </a:lnTo>
                <a:lnTo>
                  <a:pt x="53848" y="3301"/>
                </a:lnTo>
                <a:lnTo>
                  <a:pt x="50800" y="1650"/>
                </a:lnTo>
                <a:lnTo>
                  <a:pt x="47625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967221" y="3502278"/>
            <a:ext cx="10922" cy="9525"/>
          </a:xfrm>
          <a:custGeom>
            <a:avLst/>
            <a:gdLst/>
            <a:ahLst/>
            <a:cxnLst/>
            <a:rect l="l" t="t" r="r" b="b"/>
            <a:pathLst>
              <a:path w="10922" h="9525">
                <a:moveTo>
                  <a:pt x="5079" y="0"/>
                </a:moveTo>
                <a:lnTo>
                  <a:pt x="0" y="9525"/>
                </a:lnTo>
                <a:lnTo>
                  <a:pt x="10922" y="9144"/>
                </a:lnTo>
                <a:lnTo>
                  <a:pt x="5079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67221" y="3491103"/>
            <a:ext cx="11811" cy="20700"/>
          </a:xfrm>
          <a:custGeom>
            <a:avLst/>
            <a:gdLst/>
            <a:ahLst/>
            <a:cxnLst/>
            <a:rect l="l" t="t" r="r" b="b"/>
            <a:pathLst>
              <a:path w="11811" h="20700">
                <a:moveTo>
                  <a:pt x="11049" y="0"/>
                </a:moveTo>
                <a:lnTo>
                  <a:pt x="5079" y="11175"/>
                </a:lnTo>
                <a:lnTo>
                  <a:pt x="10922" y="20320"/>
                </a:lnTo>
                <a:lnTo>
                  <a:pt x="0" y="20700"/>
                </a:lnTo>
                <a:lnTo>
                  <a:pt x="11811" y="20700"/>
                </a:lnTo>
                <a:lnTo>
                  <a:pt x="11049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89625" y="1529588"/>
            <a:ext cx="88646" cy="1972690"/>
          </a:xfrm>
          <a:custGeom>
            <a:avLst/>
            <a:gdLst/>
            <a:ahLst/>
            <a:cxnLst/>
            <a:rect l="l" t="t" r="r" b="b"/>
            <a:pathLst>
              <a:path w="88646" h="1972690">
                <a:moveTo>
                  <a:pt x="12700" y="0"/>
                </a:moveTo>
                <a:lnTo>
                  <a:pt x="0" y="508"/>
                </a:lnTo>
                <a:lnTo>
                  <a:pt x="75946" y="1962023"/>
                </a:lnTo>
                <a:lnTo>
                  <a:pt x="82676" y="1972690"/>
                </a:lnTo>
                <a:lnTo>
                  <a:pt x="88646" y="1961514"/>
                </a:lnTo>
                <a:lnTo>
                  <a:pt x="1270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8035" y="5523788"/>
            <a:ext cx="5333365" cy="1132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634"/>
            <a:r>
              <a:rPr sz="2000" b="1" dirty="0">
                <a:solidFill>
                  <a:prstClr val="black"/>
                </a:solidFill>
                <a:cs typeface="Calibri"/>
              </a:rPr>
              <a:t>Schem</a:t>
            </a:r>
            <a:r>
              <a:rPr sz="2000" b="1" spc="-70" dirty="0">
                <a:solidFill>
                  <a:prstClr val="black"/>
                </a:solidFill>
                <a:cs typeface="Calibri"/>
              </a:rPr>
              <a:t>a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tic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000" b="1" spc="-90" dirty="0">
                <a:solidFill>
                  <a:prstClr val="black"/>
                </a:solidFill>
                <a:cs typeface="Calibri"/>
              </a:rPr>
              <a:t>a</a:t>
            </a:r>
            <a:r>
              <a:rPr sz="2000" b="1" spc="-65" dirty="0">
                <a:solidFill>
                  <a:prstClr val="black"/>
                </a:solidFill>
                <a:cs typeface="Calibri"/>
              </a:rPr>
              <a:t>y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out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of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mic</a:t>
            </a:r>
            <a:r>
              <a:rPr sz="2000" b="1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</a:t>
            </a:r>
            <a:r>
              <a:rPr sz="2000" b="1" spc="-70" dirty="0">
                <a:solidFill>
                  <a:prstClr val="black"/>
                </a:solidFill>
                <a:cs typeface="Calibri"/>
              </a:rPr>
              <a:t>wa</a:t>
            </a:r>
            <a:r>
              <a:rPr sz="2000" b="1" spc="-50" dirty="0">
                <a:solidFill>
                  <a:prstClr val="black"/>
                </a:solidFill>
                <a:cs typeface="Calibri"/>
              </a:rPr>
              <a:t>v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signal d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flection</a:t>
            </a:r>
            <a:r>
              <a:rPr sz="2000" b="1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spc="-45" dirty="0">
                <a:solidFill>
                  <a:prstClr val="black"/>
                </a:solidFill>
                <a:cs typeface="Calibri"/>
              </a:rPr>
              <a:t>s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t. 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u</a:t>
            </a:r>
            <a:r>
              <a:rPr sz="2000" b="1" spc="-45" dirty="0">
                <a:solidFill>
                  <a:prstClr val="black"/>
                </a:solidFill>
                <a:cs typeface="Calibri"/>
              </a:rPr>
              <a:t>s</a:t>
            </a:r>
            <a:r>
              <a:rPr sz="2000" b="1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om</a:t>
            </a:r>
            <a:r>
              <a:rPr sz="2000" b="1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pl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sma</a:t>
            </a:r>
            <a:r>
              <a:rPr sz="2000" b="1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t</a:t>
            </a:r>
            <a:r>
              <a:rPr sz="2000" b="1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be</a:t>
            </a:r>
            <a:r>
              <a:rPr sz="2000" b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w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ith</a:t>
            </a:r>
            <a:r>
              <a:rPr sz="2000" b="1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300 mic</a:t>
            </a:r>
            <a:r>
              <a:rPr sz="2000" b="1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on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p</a:t>
            </a:r>
            <a:r>
              <a:rPr sz="2000" b="1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essu</a:t>
            </a:r>
            <a:r>
              <a:rPr sz="2000" b="1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e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a</a:t>
            </a:r>
            <a:r>
              <a:rPr sz="2000" b="1" spc="-65" dirty="0">
                <a:solidFill>
                  <a:prstClr val="black"/>
                </a:solidFill>
                <a:cs typeface="Calibri"/>
              </a:rPr>
              <a:t>rg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on</a:t>
            </a:r>
            <a:r>
              <a:rPr sz="2000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backfill.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2505075">
              <a:spcBef>
                <a:spcPts val="105"/>
              </a:spcBef>
            </a:pP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.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ed 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so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;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1200" dirty="0">
                <a:solidFill>
                  <a:prstClr val="black"/>
                </a:solidFill>
                <a:cs typeface="Calibri"/>
              </a:rPr>
              <a:t>ale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k</a:t>
            </a:r>
            <a:r>
              <a:rPr sz="1200" dirty="0">
                <a:solidFill>
                  <a:prstClr val="black"/>
                </a:solidFill>
                <a:cs typeface="Calibri"/>
              </a:rPr>
              <a:t>ala</a:t>
            </a:r>
            <a:r>
              <a:rPr sz="1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&amp;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;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op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ri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98157" y="5229097"/>
            <a:ext cx="1638300" cy="635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dirty="0">
                <a:solidFill>
                  <a:prstClr val="black"/>
                </a:solidFill>
                <a:cs typeface="Calibri"/>
              </a:rPr>
              <a:t>10</a:t>
            </a:r>
            <a:r>
              <a:rPr sz="20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GHz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K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000" spc="-45" dirty="0">
                <a:solidFill>
                  <a:prstClr val="black"/>
                </a:solidFill>
                <a:cs typeface="Calibri"/>
              </a:rPr>
              <a:t>y</a:t>
            </a:r>
            <a:r>
              <a:rPr sz="2000" spc="-65" dirty="0">
                <a:solidFill>
                  <a:prstClr val="black"/>
                </a:solidFill>
                <a:cs typeface="Calibri"/>
              </a:rPr>
              <a:t>s</a:t>
            </a:r>
            <a:r>
              <a:rPr sz="2000" dirty="0">
                <a:solidFill>
                  <a:prstClr val="black"/>
                </a:solidFill>
                <a:cs typeface="Calibri"/>
              </a:rPr>
              <a:t>t</a:t>
            </a:r>
            <a:r>
              <a:rPr sz="20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000" dirty="0">
                <a:solidFill>
                  <a:prstClr val="black"/>
                </a:solidFill>
                <a:cs typeface="Calibri"/>
              </a:rPr>
              <a:t>on </a:t>
            </a:r>
            <a:r>
              <a:rPr sz="2000" spc="-245" dirty="0">
                <a:solidFill>
                  <a:prstClr val="black"/>
                </a:solidFill>
                <a:cs typeface="Calibri"/>
              </a:rPr>
              <a:t>T</a:t>
            </a:r>
            <a:r>
              <a:rPr sz="20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000" dirty="0">
                <a:solidFill>
                  <a:prstClr val="black"/>
                </a:solidFill>
                <a:cs typeface="Calibri"/>
              </a:rPr>
              <a:t>ans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m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tt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er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7"/>
          </p:nvPr>
        </p:nvSpPr>
        <p:spPr>
          <a:xfrm>
            <a:off x="7909179" y="6324600"/>
            <a:ext cx="540003" cy="318413"/>
          </a:xfrm>
        </p:spPr>
        <p:txBody>
          <a:bodyPr/>
          <a:lstStyle/>
          <a:p>
            <a:pPr marL="180340"/>
            <a:fld id="{81D60167-4931-47E6-BA6A-407CBD079E47}" type="slidenum">
              <a:rPr lang="en-US" sz="1200" smtClean="0">
                <a:solidFill>
                  <a:srgbClr val="888888"/>
                </a:solidFill>
                <a:cs typeface="Calibri"/>
              </a:rPr>
              <a:pPr marL="180340"/>
              <a:t>34</a:t>
            </a:fld>
            <a:endParaRPr lang="en-US" sz="12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256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7854" y="1648460"/>
            <a:ext cx="2489835" cy="2437765"/>
          </a:xfrm>
          <a:custGeom>
            <a:avLst/>
            <a:gdLst/>
            <a:ahLst/>
            <a:cxnLst/>
            <a:rect l="l" t="t" r="r" b="b"/>
            <a:pathLst>
              <a:path w="2489834" h="2437765">
                <a:moveTo>
                  <a:pt x="0" y="1218945"/>
                </a:moveTo>
                <a:lnTo>
                  <a:pt x="4063" y="1118997"/>
                </a:lnTo>
                <a:lnTo>
                  <a:pt x="16256" y="1021206"/>
                </a:lnTo>
                <a:lnTo>
                  <a:pt x="36194" y="925956"/>
                </a:lnTo>
                <a:lnTo>
                  <a:pt x="63500" y="833627"/>
                </a:lnTo>
                <a:lnTo>
                  <a:pt x="97790" y="744474"/>
                </a:lnTo>
                <a:lnTo>
                  <a:pt x="138937" y="658749"/>
                </a:lnTo>
                <a:lnTo>
                  <a:pt x="186562" y="576834"/>
                </a:lnTo>
                <a:lnTo>
                  <a:pt x="240156" y="498982"/>
                </a:lnTo>
                <a:lnTo>
                  <a:pt x="299719" y="425703"/>
                </a:lnTo>
                <a:lnTo>
                  <a:pt x="364617" y="356997"/>
                </a:lnTo>
                <a:lnTo>
                  <a:pt x="434720" y="293369"/>
                </a:lnTo>
                <a:lnTo>
                  <a:pt x="509650" y="235203"/>
                </a:lnTo>
                <a:lnTo>
                  <a:pt x="589153" y="182625"/>
                </a:lnTo>
                <a:lnTo>
                  <a:pt x="672845" y="136016"/>
                </a:lnTo>
                <a:lnTo>
                  <a:pt x="760348" y="95757"/>
                </a:lnTo>
                <a:lnTo>
                  <a:pt x="851534" y="62102"/>
                </a:lnTo>
                <a:lnTo>
                  <a:pt x="945769" y="35432"/>
                </a:lnTo>
                <a:lnTo>
                  <a:pt x="1043050" y="16001"/>
                </a:lnTo>
                <a:lnTo>
                  <a:pt x="1142872" y="4063"/>
                </a:lnTo>
                <a:lnTo>
                  <a:pt x="1244981" y="0"/>
                </a:lnTo>
                <a:lnTo>
                  <a:pt x="1347089" y="4063"/>
                </a:lnTo>
                <a:lnTo>
                  <a:pt x="1446910" y="16001"/>
                </a:lnTo>
                <a:lnTo>
                  <a:pt x="1544066" y="35432"/>
                </a:lnTo>
                <a:lnTo>
                  <a:pt x="1638427" y="62102"/>
                </a:lnTo>
                <a:lnTo>
                  <a:pt x="1729485" y="95757"/>
                </a:lnTo>
                <a:lnTo>
                  <a:pt x="1816989" y="136016"/>
                </a:lnTo>
                <a:lnTo>
                  <a:pt x="1900682" y="182625"/>
                </a:lnTo>
                <a:lnTo>
                  <a:pt x="1980183" y="235203"/>
                </a:lnTo>
                <a:lnTo>
                  <a:pt x="2055114" y="293369"/>
                </a:lnTo>
                <a:lnTo>
                  <a:pt x="2125218" y="356997"/>
                </a:lnTo>
                <a:lnTo>
                  <a:pt x="2190115" y="425703"/>
                </a:lnTo>
                <a:lnTo>
                  <a:pt x="2249678" y="498982"/>
                </a:lnTo>
                <a:lnTo>
                  <a:pt x="2303272" y="576834"/>
                </a:lnTo>
                <a:lnTo>
                  <a:pt x="2350897" y="658749"/>
                </a:lnTo>
                <a:lnTo>
                  <a:pt x="2392045" y="744474"/>
                </a:lnTo>
                <a:lnTo>
                  <a:pt x="2426335" y="833627"/>
                </a:lnTo>
                <a:lnTo>
                  <a:pt x="2453640" y="925956"/>
                </a:lnTo>
                <a:lnTo>
                  <a:pt x="2473579" y="1021206"/>
                </a:lnTo>
                <a:lnTo>
                  <a:pt x="2485644" y="1118997"/>
                </a:lnTo>
                <a:lnTo>
                  <a:pt x="2489835" y="1218945"/>
                </a:lnTo>
                <a:lnTo>
                  <a:pt x="2485644" y="1318894"/>
                </a:lnTo>
                <a:lnTo>
                  <a:pt x="2473579" y="1416685"/>
                </a:lnTo>
                <a:lnTo>
                  <a:pt x="2453640" y="1511807"/>
                </a:lnTo>
                <a:lnTo>
                  <a:pt x="2426335" y="1604137"/>
                </a:lnTo>
                <a:lnTo>
                  <a:pt x="2392045" y="1693290"/>
                </a:lnTo>
                <a:lnTo>
                  <a:pt x="2350897" y="1779015"/>
                </a:lnTo>
                <a:lnTo>
                  <a:pt x="2303272" y="1860930"/>
                </a:lnTo>
                <a:lnTo>
                  <a:pt x="2249678" y="1938781"/>
                </a:lnTo>
                <a:lnTo>
                  <a:pt x="2190115" y="2012188"/>
                </a:lnTo>
                <a:lnTo>
                  <a:pt x="2125218" y="2080767"/>
                </a:lnTo>
                <a:lnTo>
                  <a:pt x="2055114" y="2144395"/>
                </a:lnTo>
                <a:lnTo>
                  <a:pt x="1980183" y="2202560"/>
                </a:lnTo>
                <a:lnTo>
                  <a:pt x="1900682" y="2255139"/>
                </a:lnTo>
                <a:lnTo>
                  <a:pt x="1816989" y="2301747"/>
                </a:lnTo>
                <a:lnTo>
                  <a:pt x="1729485" y="2342007"/>
                </a:lnTo>
                <a:lnTo>
                  <a:pt x="1638427" y="2375662"/>
                </a:lnTo>
                <a:lnTo>
                  <a:pt x="1544066" y="2402332"/>
                </a:lnTo>
                <a:lnTo>
                  <a:pt x="1446910" y="2421763"/>
                </a:lnTo>
                <a:lnTo>
                  <a:pt x="1347089" y="2433701"/>
                </a:lnTo>
                <a:lnTo>
                  <a:pt x="1244981" y="2437765"/>
                </a:lnTo>
                <a:lnTo>
                  <a:pt x="1142872" y="2433701"/>
                </a:lnTo>
                <a:lnTo>
                  <a:pt x="1043050" y="2421763"/>
                </a:lnTo>
                <a:lnTo>
                  <a:pt x="945769" y="2402332"/>
                </a:lnTo>
                <a:lnTo>
                  <a:pt x="851534" y="2375662"/>
                </a:lnTo>
                <a:lnTo>
                  <a:pt x="760348" y="2342007"/>
                </a:lnTo>
                <a:lnTo>
                  <a:pt x="672845" y="2301747"/>
                </a:lnTo>
                <a:lnTo>
                  <a:pt x="589153" y="2255139"/>
                </a:lnTo>
                <a:lnTo>
                  <a:pt x="509650" y="2202560"/>
                </a:lnTo>
                <a:lnTo>
                  <a:pt x="434720" y="2144395"/>
                </a:lnTo>
                <a:lnTo>
                  <a:pt x="364617" y="2080767"/>
                </a:lnTo>
                <a:lnTo>
                  <a:pt x="299719" y="2012188"/>
                </a:lnTo>
                <a:lnTo>
                  <a:pt x="240156" y="1938781"/>
                </a:lnTo>
                <a:lnTo>
                  <a:pt x="186562" y="1860930"/>
                </a:lnTo>
                <a:lnTo>
                  <a:pt x="138937" y="1779015"/>
                </a:lnTo>
                <a:lnTo>
                  <a:pt x="97790" y="1693290"/>
                </a:lnTo>
                <a:lnTo>
                  <a:pt x="63500" y="1604137"/>
                </a:lnTo>
                <a:lnTo>
                  <a:pt x="36194" y="1511807"/>
                </a:lnTo>
                <a:lnTo>
                  <a:pt x="16256" y="1416685"/>
                </a:lnTo>
                <a:lnTo>
                  <a:pt x="4063" y="1318894"/>
                </a:lnTo>
                <a:lnTo>
                  <a:pt x="0" y="1218945"/>
                </a:lnTo>
                <a:close/>
              </a:path>
            </a:pathLst>
          </a:custGeom>
          <a:ln w="25398">
            <a:solidFill>
              <a:srgbClr val="385D88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5148" y="773430"/>
            <a:ext cx="5301614" cy="5721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147" y="4963921"/>
            <a:ext cx="1917064" cy="124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b="1" dirty="0">
                <a:solidFill>
                  <a:prstClr val="black"/>
                </a:solidFill>
                <a:cs typeface="Calibri"/>
              </a:rPr>
              <a:t>Schem</a:t>
            </a:r>
            <a:r>
              <a:rPr sz="2000" b="1" spc="-65" dirty="0">
                <a:solidFill>
                  <a:prstClr val="black"/>
                </a:solidFill>
                <a:cs typeface="Calibri"/>
              </a:rPr>
              <a:t>a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tic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of</a:t>
            </a:r>
            <a:r>
              <a:rPr sz="200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tu</a:t>
            </a:r>
            <a:r>
              <a:rPr sz="2000" b="1" spc="5" dirty="0">
                <a:solidFill>
                  <a:prstClr val="black"/>
                </a:solidFill>
                <a:cs typeface="Calibri"/>
              </a:rPr>
              <a:t>b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e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l</a:t>
            </a:r>
            <a:r>
              <a:rPr sz="2000" b="1" spc="-90" dirty="0">
                <a:solidFill>
                  <a:prstClr val="black"/>
                </a:solidFill>
                <a:cs typeface="Calibri"/>
              </a:rPr>
              <a:t>a</a:t>
            </a:r>
            <a:r>
              <a:rPr sz="2000" b="1" spc="-65" dirty="0">
                <a:solidFill>
                  <a:prstClr val="black"/>
                </a:solidFill>
                <a:cs typeface="Calibri"/>
              </a:rPr>
              <a:t>y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out</a:t>
            </a:r>
            <a:r>
              <a:rPr sz="2000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5" dirty="0">
                <a:solidFill>
                  <a:prstClr val="black"/>
                </a:solidFill>
                <a:cs typeface="Calibri"/>
              </a:rPr>
              <a:t>u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sed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60" dirty="0">
                <a:solidFill>
                  <a:prstClr val="black"/>
                </a:solidFill>
                <a:cs typeface="Calibri"/>
              </a:rPr>
              <a:t>t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 </a:t>
            </a:r>
            <a:r>
              <a:rPr sz="2000" b="1" spc="-75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xperim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2000" b="1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2000" b="1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with beam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75" dirty="0">
                <a:solidFill>
                  <a:prstClr val="black"/>
                </a:solidFill>
                <a:cs typeface="Calibri"/>
              </a:rPr>
              <a:t>f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ocus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i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n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g.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5376" y="6279184"/>
            <a:ext cx="284035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.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10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ed A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so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;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1200" dirty="0">
                <a:solidFill>
                  <a:prstClr val="black"/>
                </a:solidFill>
                <a:cs typeface="Calibri"/>
              </a:rPr>
              <a:t>ale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1200" spc="-40" dirty="0">
                <a:solidFill>
                  <a:prstClr val="black"/>
                </a:solidFill>
                <a:cs typeface="Calibri"/>
              </a:rPr>
              <a:t>k</a:t>
            </a:r>
            <a:r>
              <a:rPr sz="1200" dirty="0">
                <a:solidFill>
                  <a:prstClr val="black"/>
                </a:solidFill>
                <a:cs typeface="Calibri"/>
              </a:rPr>
              <a:t>ala</a:t>
            </a:r>
            <a:r>
              <a:rPr sz="1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R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&amp;</a:t>
            </a:r>
            <a:r>
              <a:rPr sz="1200" dirty="0">
                <a:solidFill>
                  <a:prstClr val="black"/>
                </a:solidFill>
                <a:cs typeface="Calibri"/>
              </a:rPr>
              <a:t>D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;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P</a:t>
            </a:r>
            <a:r>
              <a:rPr sz="1200" spc="-25" dirty="0">
                <a:solidFill>
                  <a:prstClr val="black"/>
                </a:solidFill>
                <a:cs typeface="Calibri"/>
              </a:rPr>
              <a:t>r</a:t>
            </a:r>
            <a:r>
              <a:rPr sz="1200" dirty="0">
                <a:solidFill>
                  <a:prstClr val="black"/>
                </a:solidFill>
                <a:cs typeface="Calibri"/>
              </a:rPr>
              <a:t>op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ri</a:t>
            </a:r>
            <a:r>
              <a:rPr sz="12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12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ary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0956" y="2820542"/>
            <a:ext cx="1925320" cy="60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spc="-14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ub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00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wer de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ity</a:t>
            </a:r>
            <a:r>
              <a:rPr sz="2000" spc="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0956" y="3430396"/>
            <a:ext cx="706120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focus.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>
          <a:xfrm>
            <a:off x="7847076" y="6279184"/>
            <a:ext cx="602106" cy="363829"/>
          </a:xfrm>
        </p:spPr>
        <p:txBody>
          <a:bodyPr/>
          <a:lstStyle/>
          <a:p>
            <a:pPr marL="180340"/>
            <a:fld id="{81D60167-4931-47E6-BA6A-407CBD079E47}" type="slidenum">
              <a:rPr lang="en-US" sz="1200" smtClean="0">
                <a:solidFill>
                  <a:srgbClr val="888888"/>
                </a:solidFill>
                <a:cs typeface="Calibri"/>
              </a:rPr>
              <a:pPr marL="180340"/>
              <a:t>35</a:t>
            </a:fld>
            <a:endParaRPr lang="en-US" sz="12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324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605" y="380619"/>
            <a:ext cx="7935595" cy="608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latin typeface="Times New Roman"/>
                <a:cs typeface="Times New Roman"/>
              </a:rPr>
              <a:t>Our</a:t>
            </a:r>
            <a:r>
              <a:rPr sz="2000" b="1" spc="-25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Smart</a:t>
            </a:r>
            <a:r>
              <a:rPr sz="2000" b="1" spc="-2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P</a:t>
            </a:r>
            <a:r>
              <a:rPr sz="2000" b="1" spc="-10" dirty="0" smtClean="0">
                <a:latin typeface="Times New Roman"/>
                <a:cs typeface="Times New Roman"/>
              </a:rPr>
              <a:t>l</a:t>
            </a:r>
            <a:r>
              <a:rPr sz="2000" b="1" spc="0" dirty="0" smtClean="0">
                <a:latin typeface="Times New Roman"/>
                <a:cs typeface="Times New Roman"/>
              </a:rPr>
              <a:t>asma</a:t>
            </a:r>
            <a:r>
              <a:rPr sz="2000" b="1" spc="-3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An</a:t>
            </a:r>
            <a:r>
              <a:rPr sz="2000" b="1" spc="5" dirty="0" smtClean="0"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latin typeface="Times New Roman"/>
                <a:cs typeface="Times New Roman"/>
              </a:rPr>
              <a:t>enna</a:t>
            </a:r>
            <a:r>
              <a:rPr sz="2000" b="1" spc="-3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Shown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-10" dirty="0" smtClean="0">
                <a:latin typeface="Times New Roman"/>
                <a:cs typeface="Times New Roman"/>
              </a:rPr>
              <a:t>B</a:t>
            </a:r>
            <a:r>
              <a:rPr sz="2000" b="1" spc="0" dirty="0" smtClean="0">
                <a:latin typeface="Times New Roman"/>
                <a:cs typeface="Times New Roman"/>
              </a:rPr>
              <a:t>e</a:t>
            </a:r>
            <a:r>
              <a:rPr sz="2000" b="1" spc="-10" dirty="0" smtClean="0">
                <a:latin typeface="Times New Roman"/>
                <a:cs typeface="Times New Roman"/>
              </a:rPr>
              <a:t>l</a:t>
            </a:r>
            <a:r>
              <a:rPr sz="2000" b="1" spc="0" dirty="0" smtClean="0">
                <a:latin typeface="Times New Roman"/>
                <a:cs typeface="Times New Roman"/>
              </a:rPr>
              <a:t>ow Can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Do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Steer</a:t>
            </a:r>
            <a:r>
              <a:rPr sz="2000" b="1" spc="-10" dirty="0" smtClean="0">
                <a:latin typeface="Times New Roman"/>
                <a:cs typeface="Times New Roman"/>
              </a:rPr>
              <a:t>i</a:t>
            </a:r>
            <a:r>
              <a:rPr sz="2000" b="1" spc="0" dirty="0" smtClean="0">
                <a:latin typeface="Times New Roman"/>
                <a:cs typeface="Times New Roman"/>
              </a:rPr>
              <a:t>ng</a:t>
            </a:r>
            <a:r>
              <a:rPr sz="2000" b="1" spc="-3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but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C</a:t>
            </a:r>
            <a:r>
              <a:rPr sz="2000" b="1" spc="5" dirty="0" smtClean="0">
                <a:latin typeface="Times New Roman"/>
                <a:cs typeface="Times New Roman"/>
              </a:rPr>
              <a:t>a</a:t>
            </a:r>
            <a:r>
              <a:rPr sz="2000" b="1" spc="0" dirty="0" smtClean="0">
                <a:latin typeface="Times New Roman"/>
                <a:cs typeface="Times New Roman"/>
              </a:rPr>
              <a:t>n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Also</a:t>
            </a:r>
            <a:endParaRPr sz="2000">
              <a:latin typeface="Times New Roman"/>
              <a:cs typeface="Times New Roman"/>
            </a:endParaRPr>
          </a:p>
          <a:p>
            <a:pPr marL="0" algn="ctr">
              <a:lnSpc>
                <a:spcPts val="2390"/>
              </a:lnSpc>
            </a:pPr>
            <a:r>
              <a:rPr sz="2000" b="1" dirty="0" smtClean="0">
                <a:latin typeface="Times New Roman"/>
                <a:cs typeface="Times New Roman"/>
              </a:rPr>
              <a:t>be</a:t>
            </a:r>
            <a:r>
              <a:rPr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Re-designed</a:t>
            </a:r>
            <a:r>
              <a:rPr sz="2000" b="1" spc="-3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to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do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B</a:t>
            </a:r>
            <a:r>
              <a:rPr sz="2000" b="1" spc="-10" dirty="0" smtClean="0">
                <a:latin typeface="Times New Roman"/>
                <a:cs typeface="Times New Roman"/>
              </a:rPr>
              <a:t>e</a:t>
            </a:r>
            <a:r>
              <a:rPr sz="2000" b="1" spc="0" dirty="0" smtClean="0">
                <a:latin typeface="Times New Roman"/>
                <a:cs typeface="Times New Roman"/>
              </a:rPr>
              <a:t>am Focusing</a:t>
            </a:r>
            <a:r>
              <a:rPr sz="2000" b="1" spc="-3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a</a:t>
            </a:r>
            <a:r>
              <a:rPr sz="2000" b="1" spc="5" dirty="0" smtClean="0">
                <a:latin typeface="Times New Roman"/>
                <a:cs typeface="Times New Roman"/>
              </a:rPr>
              <a:t>n</a:t>
            </a:r>
            <a:r>
              <a:rPr sz="2000" b="1" spc="0" dirty="0" smtClean="0">
                <a:latin typeface="Times New Roman"/>
                <a:cs typeface="Times New Roman"/>
              </a:rPr>
              <a:t>d</a:t>
            </a:r>
            <a:r>
              <a:rPr sz="2000" b="1" spc="-20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Steer</a:t>
            </a:r>
            <a:r>
              <a:rPr sz="2000" b="1" spc="-10" dirty="0" smtClean="0">
                <a:latin typeface="Times New Roman"/>
                <a:cs typeface="Times New Roman"/>
              </a:rPr>
              <a:t>i</a:t>
            </a:r>
            <a:r>
              <a:rPr sz="2000" b="1" spc="0" dirty="0" smtClean="0">
                <a:latin typeface="Times New Roman"/>
                <a:cs typeface="Times New Roman"/>
              </a:rPr>
              <a:t>n</a:t>
            </a:r>
            <a:r>
              <a:rPr sz="2000" b="1" spc="5" dirty="0" smtClean="0">
                <a:latin typeface="Times New Roman"/>
                <a:cs typeface="Times New Roman"/>
              </a:rPr>
              <a:t>g</a:t>
            </a:r>
            <a:r>
              <a:rPr sz="2000" b="1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613" y="1017142"/>
            <a:ext cx="7878445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</a:pPr>
            <a:r>
              <a:rPr sz="1800" dirty="0" smtClean="0">
                <a:latin typeface="Times New Roman"/>
                <a:cs typeface="Times New Roman"/>
              </a:rPr>
              <a:t>Play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vid</a:t>
            </a:r>
            <a:r>
              <a:rPr sz="1800" spc="5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our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5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art</a:t>
            </a:r>
            <a:r>
              <a:rPr sz="1800" spc="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pl</a:t>
            </a:r>
            <a:r>
              <a:rPr sz="1800" spc="5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15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a an</a:t>
            </a:r>
            <a:r>
              <a:rPr sz="1800" spc="5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enna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on our </a:t>
            </a:r>
            <a:r>
              <a:rPr sz="1800" spc="-10" dirty="0" smtClean="0">
                <a:latin typeface="Times New Roman"/>
                <a:cs typeface="Times New Roman"/>
              </a:rPr>
              <a:t>w</a:t>
            </a:r>
            <a:r>
              <a:rPr sz="1800" spc="0" dirty="0" smtClean="0">
                <a:latin typeface="Times New Roman"/>
                <a:cs typeface="Times New Roman"/>
              </a:rPr>
              <a:t>ebsi</a:t>
            </a:r>
            <a:r>
              <a:rPr sz="1800" spc="5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  <a:hlinkClick r:id="rId2"/>
              </a:rPr>
              <a:t>e: w</a:t>
            </a:r>
            <a:r>
              <a:rPr sz="1800" spc="-10" dirty="0" smtClean="0">
                <a:latin typeface="Times New Roman"/>
                <a:cs typeface="Times New Roman"/>
                <a:hlinkClick r:id="rId2"/>
              </a:rPr>
              <a:t>w</a:t>
            </a:r>
            <a:r>
              <a:rPr sz="1800" spc="0" dirty="0" smtClean="0">
                <a:latin typeface="Times New Roman"/>
                <a:cs typeface="Times New Roman"/>
                <a:hlinkClick r:id="rId2"/>
              </a:rPr>
              <a:t>w.h</a:t>
            </a:r>
            <a:r>
              <a:rPr sz="1800" spc="5" dirty="0" smtClean="0">
                <a:latin typeface="Times New Roman"/>
                <a:cs typeface="Times New Roman"/>
                <a:hlinkClick r:id="rId2"/>
              </a:rPr>
              <a:t>a</a:t>
            </a:r>
            <a:r>
              <a:rPr sz="1800" spc="0" dirty="0" smtClean="0">
                <a:latin typeface="Times New Roman"/>
                <a:cs typeface="Times New Roman"/>
                <a:hlinkClick r:id="rId2"/>
              </a:rPr>
              <a:t>l</a:t>
            </a:r>
            <a:r>
              <a:rPr sz="1800" spc="5" dirty="0" smtClean="0">
                <a:latin typeface="Times New Roman"/>
                <a:cs typeface="Times New Roman"/>
                <a:hlinkClick r:id="rId2"/>
              </a:rPr>
              <a:t>e</a:t>
            </a:r>
            <a:r>
              <a:rPr sz="1800" spc="0" dirty="0" smtClean="0">
                <a:latin typeface="Times New Roman"/>
                <a:cs typeface="Times New Roman"/>
                <a:hlinkClick r:id="rId2"/>
              </a:rPr>
              <a:t>ak</a:t>
            </a:r>
            <a:r>
              <a:rPr sz="1800" spc="5" dirty="0" smtClean="0">
                <a:latin typeface="Times New Roman"/>
                <a:cs typeface="Times New Roman"/>
                <a:hlinkClick r:id="rId2"/>
              </a:rPr>
              <a:t>a</a:t>
            </a:r>
            <a:r>
              <a:rPr sz="1800" spc="0" dirty="0" smtClean="0">
                <a:latin typeface="Times New Roman"/>
                <a:cs typeface="Times New Roman"/>
                <a:hlinkClick r:id="rId2"/>
              </a:rPr>
              <a:t>l</a:t>
            </a:r>
            <a:r>
              <a:rPr sz="1800" spc="40" dirty="0" smtClean="0">
                <a:latin typeface="Times New Roman"/>
                <a:cs typeface="Times New Roman"/>
                <a:hlinkClick r:id="rId2"/>
              </a:rPr>
              <a:t>a</a:t>
            </a:r>
            <a:r>
              <a:rPr sz="1800" spc="0" dirty="0" smtClean="0">
                <a:latin typeface="Times New Roman"/>
                <a:cs typeface="Times New Roman"/>
                <a:hlinkClick r:id="rId2"/>
              </a:rPr>
              <a:t>-research.</a:t>
            </a:r>
            <a:r>
              <a:rPr sz="1800" spc="-10" dirty="0" smtClean="0">
                <a:latin typeface="Times New Roman"/>
                <a:cs typeface="Times New Roman"/>
                <a:hlinkClick r:id="rId2"/>
              </a:rPr>
              <a:t>c</a:t>
            </a:r>
            <a:r>
              <a:rPr sz="1800" spc="0" dirty="0" smtClean="0">
                <a:latin typeface="Times New Roman"/>
                <a:cs typeface="Times New Roman"/>
                <a:hlinkClick r:id="rId2"/>
              </a:rPr>
              <a:t>om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828800"/>
            <a:ext cx="75438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36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150" y="222630"/>
            <a:ext cx="7146290" cy="1226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 smtClean="0">
                <a:latin typeface="Arial"/>
                <a:cs typeface="Arial"/>
              </a:rPr>
              <a:t>Our</a:t>
            </a:r>
            <a:r>
              <a:rPr sz="4000" spc="10" dirty="0" smtClean="0">
                <a:latin typeface="Arial"/>
                <a:cs typeface="Arial"/>
              </a:rPr>
              <a:t> </a:t>
            </a:r>
            <a:r>
              <a:rPr sz="4000" spc="-25" dirty="0" smtClean="0">
                <a:latin typeface="Arial"/>
                <a:cs typeface="Arial"/>
              </a:rPr>
              <a:t>Ruggedized</a:t>
            </a:r>
            <a:r>
              <a:rPr sz="4000" spc="35" dirty="0" smtClean="0">
                <a:latin typeface="Arial"/>
                <a:cs typeface="Arial"/>
              </a:rPr>
              <a:t> </a:t>
            </a:r>
            <a:r>
              <a:rPr sz="4000" spc="-20" dirty="0" smtClean="0">
                <a:latin typeface="Arial"/>
                <a:cs typeface="Arial"/>
              </a:rPr>
              <a:t>Version</a:t>
            </a:r>
            <a:r>
              <a:rPr sz="4000" spc="15" dirty="0" smtClean="0">
                <a:latin typeface="Arial"/>
                <a:cs typeface="Arial"/>
              </a:rPr>
              <a:t> </a:t>
            </a:r>
            <a:r>
              <a:rPr sz="4000" spc="-20" dirty="0" smtClean="0">
                <a:latin typeface="Arial"/>
                <a:cs typeface="Arial"/>
              </a:rPr>
              <a:t>of</a:t>
            </a:r>
            <a:r>
              <a:rPr sz="4000" spc="-5" dirty="0" smtClean="0">
                <a:latin typeface="Arial"/>
                <a:cs typeface="Arial"/>
              </a:rPr>
              <a:t> </a:t>
            </a:r>
            <a:r>
              <a:rPr sz="4000" spc="-25" dirty="0" smtClean="0">
                <a:latin typeface="Arial"/>
                <a:cs typeface="Arial"/>
              </a:rPr>
              <a:t>Our</a:t>
            </a:r>
            <a:endParaRPr sz="400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</a:pPr>
            <a:r>
              <a:rPr sz="4000" spc="-25" dirty="0" smtClean="0">
                <a:latin typeface="Arial"/>
                <a:cs typeface="Arial"/>
              </a:rPr>
              <a:t>Smart</a:t>
            </a:r>
            <a:r>
              <a:rPr sz="4000" spc="15" dirty="0" smtClean="0">
                <a:latin typeface="Arial"/>
                <a:cs typeface="Arial"/>
              </a:rPr>
              <a:t> </a:t>
            </a:r>
            <a:r>
              <a:rPr sz="4000" spc="-25" dirty="0" smtClean="0">
                <a:latin typeface="Arial"/>
                <a:cs typeface="Arial"/>
              </a:rPr>
              <a:t>Plasma</a:t>
            </a:r>
            <a:r>
              <a:rPr sz="4000" spc="20" dirty="0" smtClean="0">
                <a:latin typeface="Arial"/>
                <a:cs typeface="Arial"/>
              </a:rPr>
              <a:t> </a:t>
            </a:r>
            <a:r>
              <a:rPr sz="4000" spc="-25" dirty="0" smtClean="0">
                <a:latin typeface="Arial"/>
                <a:cs typeface="Arial"/>
              </a:rPr>
              <a:t>Antenna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1752600"/>
            <a:ext cx="40005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37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8898" y="10921"/>
            <a:ext cx="7369809" cy="1642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  <a:tabLst>
                <a:tab pos="1968500" algn="l"/>
                <a:tab pos="3417570" algn="l"/>
              </a:tabLst>
            </a:pPr>
            <a:r>
              <a:rPr sz="3600" b="1" dirty="0" smtClean="0">
                <a:latin typeface="Arial"/>
                <a:cs typeface="Arial"/>
              </a:rPr>
              <a:t>Ant</a:t>
            </a:r>
            <a:r>
              <a:rPr sz="3600" b="1" spc="5" dirty="0" smtClean="0">
                <a:latin typeface="Arial"/>
                <a:cs typeface="Arial"/>
              </a:rPr>
              <a:t>e</a:t>
            </a:r>
            <a:r>
              <a:rPr sz="3600" b="1" spc="0" dirty="0" smtClean="0">
                <a:latin typeface="Arial"/>
                <a:cs typeface="Arial"/>
              </a:rPr>
              <a:t>nna	Range</a:t>
            </a:r>
            <a:r>
              <a:rPr sz="3600" b="1" spc="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I</a:t>
            </a:r>
            <a:r>
              <a:rPr sz="3600" b="1" spc="-15" dirty="0" smtClean="0">
                <a:latin typeface="Arial"/>
                <a:cs typeface="Arial"/>
              </a:rPr>
              <a:t>n</a:t>
            </a:r>
            <a:r>
              <a:rPr sz="3600" b="1" spc="0" dirty="0" smtClean="0">
                <a:latin typeface="Arial"/>
                <a:cs typeface="Arial"/>
              </a:rPr>
              <a:t>cr</a:t>
            </a:r>
            <a:r>
              <a:rPr sz="3600" b="1" spc="10" dirty="0" smtClean="0">
                <a:latin typeface="Arial"/>
                <a:cs typeface="Arial"/>
              </a:rPr>
              <a:t>e</a:t>
            </a:r>
            <a:r>
              <a:rPr sz="3600" b="1" spc="0" dirty="0" smtClean="0">
                <a:latin typeface="Arial"/>
                <a:cs typeface="Arial"/>
              </a:rPr>
              <a:t>as</a:t>
            </a:r>
            <a:r>
              <a:rPr sz="3600" b="1" spc="10" dirty="0" smtClean="0">
                <a:latin typeface="Arial"/>
                <a:cs typeface="Arial"/>
              </a:rPr>
              <a:t>e</a:t>
            </a:r>
            <a:r>
              <a:rPr sz="3600" b="1" spc="0" dirty="0" smtClean="0">
                <a:latin typeface="Arial"/>
                <a:cs typeface="Arial"/>
              </a:rPr>
              <a:t>s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by D</a:t>
            </a:r>
            <a:r>
              <a:rPr sz="3600" b="1" spc="5" dirty="0" smtClean="0">
                <a:latin typeface="Arial"/>
                <a:cs typeface="Arial"/>
              </a:rPr>
              <a:t>e</a:t>
            </a:r>
            <a:r>
              <a:rPr sz="3600" b="1" spc="0" dirty="0" smtClean="0">
                <a:latin typeface="Arial"/>
                <a:cs typeface="Arial"/>
              </a:rPr>
              <a:t>cr</a:t>
            </a:r>
            <a:r>
              <a:rPr sz="3600" b="1" spc="10" dirty="0" smtClean="0">
                <a:latin typeface="Arial"/>
                <a:cs typeface="Arial"/>
              </a:rPr>
              <a:t>e</a:t>
            </a:r>
            <a:r>
              <a:rPr sz="3600" b="1" spc="0" dirty="0" smtClean="0">
                <a:latin typeface="Arial"/>
                <a:cs typeface="Arial"/>
              </a:rPr>
              <a:t>asing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the	B</a:t>
            </a:r>
            <a:r>
              <a:rPr sz="3600" b="1" spc="5" dirty="0" smtClean="0">
                <a:latin typeface="Arial"/>
                <a:cs typeface="Arial"/>
              </a:rPr>
              <a:t>e</a:t>
            </a:r>
            <a:r>
              <a:rPr sz="3600" b="1" spc="0" dirty="0" smtClean="0">
                <a:latin typeface="Arial"/>
                <a:cs typeface="Arial"/>
              </a:rPr>
              <a:t>am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Widths</a:t>
            </a:r>
            <a:r>
              <a:rPr sz="3600" b="1" spc="1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with Plas</a:t>
            </a:r>
            <a:r>
              <a:rPr sz="3600" b="1" spc="5" dirty="0" smtClean="0">
                <a:latin typeface="Arial"/>
                <a:cs typeface="Arial"/>
              </a:rPr>
              <a:t>m</a:t>
            </a:r>
            <a:r>
              <a:rPr sz="3600" b="1" spc="0" dirty="0" smtClean="0">
                <a:latin typeface="Arial"/>
                <a:cs typeface="Arial"/>
              </a:rPr>
              <a:t>a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Lens</a:t>
            </a:r>
            <a:r>
              <a:rPr sz="3600" b="1" spc="1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Focusing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8934"/>
            <a:ext cx="7807959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2725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One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nk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tubes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acts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as a co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verg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nt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asma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3265"/>
              </a:lnSpc>
            </a:pPr>
            <a:r>
              <a:rPr sz="2400" dirty="0" smtClean="0">
                <a:latin typeface="Arial"/>
                <a:cs typeface="Arial"/>
              </a:rPr>
              <a:t>decrease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 half power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dt</a:t>
            </a:r>
            <a:r>
              <a:rPr sz="2400" spc="-990" dirty="0" smtClean="0">
                <a:latin typeface="Arial"/>
                <a:cs typeface="Arial"/>
              </a:rPr>
              <a:t>h</a:t>
            </a:r>
            <a:r>
              <a:rPr sz="5325" spc="-1297" baseline="-3129" dirty="0" smtClean="0">
                <a:latin typeface="Symbol"/>
                <a:cs typeface="Symbol"/>
              </a:rPr>
              <a:t></a:t>
            </a:r>
            <a:r>
              <a:rPr sz="2400" spc="170" dirty="0" smtClean="0">
                <a:latin typeface="Arial"/>
                <a:cs typeface="Arial"/>
              </a:rPr>
              <a:t>,</a:t>
            </a:r>
            <a:r>
              <a:rPr sz="2925" spc="-44" baseline="-29914" dirty="0" smtClean="0">
                <a:latin typeface="Times New Roman"/>
                <a:cs typeface="Times New Roman"/>
              </a:rPr>
              <a:t>1</a:t>
            </a:r>
            <a:endParaRPr sz="2925" baseline="-29914" dirty="0">
              <a:latin typeface="Times New Roman"/>
              <a:cs typeface="Times New Roman"/>
            </a:endParaRPr>
          </a:p>
          <a:p>
            <a:pPr marL="355600" marR="80010" indent="-3429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A perpen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ic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tubes as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convergent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sma 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 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ecrease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ha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</a:t>
            </a:r>
            <a:r>
              <a:rPr sz="2400" spc="-1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er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dth,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565650"/>
            <a:ext cx="384238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tenna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range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creases: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6853" y="3971502"/>
            <a:ext cx="682627" cy="0"/>
          </a:xfrm>
          <a:custGeom>
            <a:avLst/>
            <a:gdLst/>
            <a:ahLst/>
            <a:cxnLst/>
            <a:rect l="l" t="t" r="r" b="b"/>
            <a:pathLst>
              <a:path w="682627">
                <a:moveTo>
                  <a:pt x="0" y="0"/>
                </a:moveTo>
                <a:lnTo>
                  <a:pt x="682627" y="0"/>
                </a:lnTo>
              </a:path>
            </a:pathLst>
          </a:custGeom>
          <a:ln w="141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3248533"/>
            <a:ext cx="3733800" cy="892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rectiv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ty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creases: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1817370">
              <a:lnSpc>
                <a:spcPct val="100000"/>
              </a:lnSpc>
            </a:pPr>
            <a:r>
              <a:rPr sz="2750" i="1" spc="195" dirty="0" smtClean="0">
                <a:latin typeface="Times New Roman"/>
                <a:cs typeface="Times New Roman"/>
              </a:rPr>
              <a:t>D</a:t>
            </a:r>
            <a:r>
              <a:rPr sz="2750" i="1" spc="-40" dirty="0" smtClean="0">
                <a:latin typeface="Times New Roman"/>
                <a:cs typeface="Times New Roman"/>
              </a:rPr>
              <a:t>i</a:t>
            </a:r>
            <a:r>
              <a:rPr sz="2750" i="1" spc="140" dirty="0" smtClean="0">
                <a:latin typeface="Times New Roman"/>
                <a:cs typeface="Times New Roman"/>
              </a:rPr>
              <a:t>r</a:t>
            </a:r>
            <a:r>
              <a:rPr sz="2750" i="1" spc="-10" dirty="0" smtClean="0">
                <a:latin typeface="Times New Roman"/>
                <a:cs typeface="Times New Roman"/>
              </a:rPr>
              <a:t>ec</a:t>
            </a:r>
            <a:r>
              <a:rPr sz="2750" i="1" spc="-40" dirty="0" smtClean="0">
                <a:latin typeface="Times New Roman"/>
                <a:cs typeface="Times New Roman"/>
              </a:rPr>
              <a:t>ti</a:t>
            </a:r>
            <a:r>
              <a:rPr sz="2750" i="1" spc="225" dirty="0" smtClean="0">
                <a:latin typeface="Times New Roman"/>
                <a:cs typeface="Times New Roman"/>
              </a:rPr>
              <a:t>v</a:t>
            </a:r>
            <a:r>
              <a:rPr sz="2750" i="1" spc="-40" dirty="0" smtClean="0">
                <a:latin typeface="Times New Roman"/>
                <a:cs typeface="Times New Roman"/>
              </a:rPr>
              <a:t>i</a:t>
            </a:r>
            <a:r>
              <a:rPr sz="2750" i="1" spc="204" dirty="0" smtClean="0">
                <a:latin typeface="Times New Roman"/>
                <a:cs typeface="Times New Roman"/>
              </a:rPr>
              <a:t>t</a:t>
            </a:r>
            <a:r>
              <a:rPr sz="2750" i="1" spc="95" dirty="0" smtClean="0">
                <a:latin typeface="Times New Roman"/>
                <a:cs typeface="Times New Roman"/>
              </a:rPr>
              <a:t>y</a:t>
            </a:r>
            <a:r>
              <a:rPr sz="2750" i="1" spc="135" dirty="0" smtClean="0">
                <a:latin typeface="Times New Roman"/>
                <a:cs typeface="Times New Roman"/>
              </a:rPr>
              <a:t> </a:t>
            </a:r>
            <a:r>
              <a:rPr sz="2750" spc="120" dirty="0" smtClean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0422" y="2724149"/>
            <a:ext cx="41529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-114" dirty="0" smtClean="0">
                <a:latin typeface="Symbol"/>
                <a:cs typeface="Symbol"/>
              </a:rPr>
              <a:t></a:t>
            </a:r>
            <a:r>
              <a:rPr sz="3550" spc="-560" dirty="0" smtClean="0">
                <a:latin typeface="Times New Roman"/>
                <a:cs typeface="Times New Roman"/>
              </a:rPr>
              <a:t> </a:t>
            </a:r>
            <a:r>
              <a:rPr sz="2925" spc="0" baseline="-24216" dirty="0" smtClean="0">
                <a:latin typeface="Times New Roman"/>
                <a:cs typeface="Times New Roman"/>
              </a:rPr>
              <a:t>2</a:t>
            </a:r>
            <a:endParaRPr sz="2925" baseline="-24216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4216" y="3964059"/>
            <a:ext cx="654050" cy="5086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00" spc="75" dirty="0" smtClean="0">
                <a:latin typeface="Symbol"/>
                <a:cs typeface="Symbol"/>
              </a:rPr>
              <a:t></a:t>
            </a:r>
            <a:r>
              <a:rPr sz="2400" spc="-187" baseline="-24305" dirty="0" smtClean="0">
                <a:latin typeface="Times New Roman"/>
                <a:cs typeface="Times New Roman"/>
              </a:rPr>
              <a:t>1</a:t>
            </a:r>
            <a:r>
              <a:rPr sz="2900" spc="265" dirty="0" smtClean="0">
                <a:latin typeface="Symbol"/>
                <a:cs typeface="Symbol"/>
              </a:rPr>
              <a:t></a:t>
            </a:r>
            <a:r>
              <a:rPr sz="2400" spc="89" baseline="-24305" dirty="0" smtClean="0">
                <a:latin typeface="Times New Roman"/>
                <a:cs typeface="Times New Roman"/>
              </a:rPr>
              <a:t>2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6691" y="3470190"/>
            <a:ext cx="401955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55" dirty="0" smtClean="0">
                <a:latin typeface="Times New Roman"/>
                <a:cs typeface="Times New Roman"/>
              </a:rPr>
              <a:t>4</a:t>
            </a:r>
            <a:r>
              <a:rPr sz="2900" spc="30" dirty="0" smtClean="0">
                <a:latin typeface="Symbol"/>
                <a:cs typeface="Symbol"/>
              </a:rPr>
              <a:t>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65195" y="5694842"/>
            <a:ext cx="1679781" cy="0"/>
          </a:xfrm>
          <a:custGeom>
            <a:avLst/>
            <a:gdLst/>
            <a:ahLst/>
            <a:cxnLst/>
            <a:rect l="l" t="t" r="r" b="b"/>
            <a:pathLst>
              <a:path w="1679781">
                <a:moveTo>
                  <a:pt x="0" y="0"/>
                </a:moveTo>
                <a:lnTo>
                  <a:pt x="1679781" y="0"/>
                </a:lnTo>
              </a:path>
            </a:pathLst>
          </a:custGeom>
          <a:ln w="10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7860" y="5245255"/>
            <a:ext cx="170927" cy="238408"/>
          </a:xfrm>
          <a:custGeom>
            <a:avLst/>
            <a:gdLst/>
            <a:ahLst/>
            <a:cxnLst/>
            <a:rect l="l" t="t" r="r" b="b"/>
            <a:pathLst>
              <a:path w="170927" h="238408">
                <a:moveTo>
                  <a:pt x="170927" y="0"/>
                </a:moveTo>
                <a:lnTo>
                  <a:pt x="0" y="238408"/>
                </a:lnTo>
              </a:path>
            </a:pathLst>
          </a:custGeom>
          <a:ln w="55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92801" y="5331264"/>
            <a:ext cx="10604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 smtClean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38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7003" y="5212070"/>
            <a:ext cx="10604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30" dirty="0" smtClean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8729" y="5495096"/>
            <a:ext cx="4518660" cy="541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85"/>
              </a:lnSpc>
              <a:tabLst>
                <a:tab pos="4399915" algn="l"/>
              </a:tabLst>
            </a:pPr>
            <a:r>
              <a:rPr sz="2100" i="1" spc="-10" dirty="0" smtClean="0">
                <a:latin typeface="Times New Roman"/>
                <a:cs typeface="Times New Roman"/>
              </a:rPr>
              <a:t>N</a:t>
            </a:r>
            <a:r>
              <a:rPr sz="2100" i="1" spc="-65" dirty="0" smtClean="0">
                <a:latin typeface="Times New Roman"/>
                <a:cs typeface="Times New Roman"/>
              </a:rPr>
              <a:t>e</a:t>
            </a:r>
            <a:r>
              <a:rPr sz="2100" i="1" spc="-10" dirty="0" smtClean="0">
                <a:latin typeface="Times New Roman"/>
                <a:cs typeface="Times New Roman"/>
              </a:rPr>
              <a:t>w</a:t>
            </a:r>
            <a:r>
              <a:rPr sz="2100" i="1" spc="-65" dirty="0" smtClean="0">
                <a:latin typeface="Times New Roman"/>
                <a:cs typeface="Times New Roman"/>
              </a:rPr>
              <a:t>R</a:t>
            </a:r>
            <a:r>
              <a:rPr sz="2100" i="1" spc="-5" dirty="0" smtClean="0">
                <a:latin typeface="Times New Roman"/>
                <a:cs typeface="Times New Roman"/>
              </a:rPr>
              <a:t>ang</a:t>
            </a:r>
            <a:r>
              <a:rPr sz="2100" i="1" spc="15" dirty="0" smtClean="0">
                <a:latin typeface="Times New Roman"/>
                <a:cs typeface="Times New Roman"/>
              </a:rPr>
              <a:t>e</a:t>
            </a:r>
            <a:r>
              <a:rPr sz="2100" i="1" spc="125" dirty="0" smtClean="0">
                <a:latin typeface="Times New Roman"/>
                <a:cs typeface="Times New Roman"/>
              </a:rPr>
              <a:t> </a:t>
            </a:r>
            <a:r>
              <a:rPr sz="2100" spc="20" dirty="0" smtClean="0">
                <a:latin typeface="Symbol"/>
                <a:cs typeface="Symbol"/>
              </a:rPr>
              <a:t></a:t>
            </a:r>
            <a:r>
              <a:rPr sz="2100" spc="-60" dirty="0" smtClean="0">
                <a:latin typeface="Times New Roman"/>
                <a:cs typeface="Times New Roman"/>
              </a:rPr>
              <a:t> </a:t>
            </a:r>
            <a:r>
              <a:rPr sz="2100" i="1" spc="50" dirty="0" smtClean="0">
                <a:latin typeface="Times New Roman"/>
                <a:cs typeface="Times New Roman"/>
              </a:rPr>
              <a:t>O</a:t>
            </a:r>
            <a:r>
              <a:rPr sz="2100" i="1" spc="-65" dirty="0" smtClean="0">
                <a:latin typeface="Times New Roman"/>
                <a:cs typeface="Times New Roman"/>
              </a:rPr>
              <a:t>l</a:t>
            </a:r>
            <a:r>
              <a:rPr sz="2100" i="1" spc="-5" dirty="0" smtClean="0">
                <a:latin typeface="Times New Roman"/>
                <a:cs typeface="Times New Roman"/>
              </a:rPr>
              <a:t>d</a:t>
            </a:r>
            <a:r>
              <a:rPr sz="2100" i="1" spc="-65" dirty="0" smtClean="0">
                <a:latin typeface="Times New Roman"/>
                <a:cs typeface="Times New Roman"/>
              </a:rPr>
              <a:t>R</a:t>
            </a:r>
            <a:r>
              <a:rPr sz="2100" i="1" spc="-5" dirty="0" smtClean="0">
                <a:latin typeface="Times New Roman"/>
                <a:cs typeface="Times New Roman"/>
              </a:rPr>
              <a:t>ang</a:t>
            </a:r>
            <a:r>
              <a:rPr sz="2100" i="1" spc="35" dirty="0" smtClean="0">
                <a:latin typeface="Times New Roman"/>
                <a:cs typeface="Times New Roman"/>
              </a:rPr>
              <a:t>e</a:t>
            </a:r>
            <a:r>
              <a:rPr sz="3150" spc="22" baseline="1322" dirty="0" smtClean="0">
                <a:latin typeface="Symbol"/>
                <a:cs typeface="Symbol"/>
              </a:rPr>
              <a:t></a:t>
            </a:r>
            <a:r>
              <a:rPr sz="3150" spc="22" baseline="1322" dirty="0" smtClean="0">
                <a:latin typeface="Times New Roman"/>
                <a:cs typeface="Times New Roman"/>
              </a:rPr>
              <a:t>	</a:t>
            </a:r>
            <a:r>
              <a:rPr sz="3150" spc="22" baseline="1322" dirty="0" smtClean="0">
                <a:latin typeface="Symbol"/>
                <a:cs typeface="Symbol"/>
              </a:rPr>
              <a:t></a:t>
            </a:r>
            <a:endParaRPr sz="3150" baseline="1322">
              <a:latin typeface="Symbol"/>
              <a:cs typeface="Symbol"/>
            </a:endParaRPr>
          </a:p>
          <a:p>
            <a:pPr marL="2744470">
              <a:lnSpc>
                <a:spcPts val="1880"/>
              </a:lnSpc>
            </a:pPr>
            <a:r>
              <a:rPr sz="2100" i="1" spc="50" dirty="0" smtClean="0">
                <a:latin typeface="Times New Roman"/>
                <a:cs typeface="Times New Roman"/>
              </a:rPr>
              <a:t>O</a:t>
            </a:r>
            <a:r>
              <a:rPr sz="2100" i="1" spc="-65" dirty="0" smtClean="0">
                <a:latin typeface="Times New Roman"/>
                <a:cs typeface="Times New Roman"/>
              </a:rPr>
              <a:t>l</a:t>
            </a:r>
            <a:r>
              <a:rPr sz="2100" i="1" spc="-5" dirty="0" smtClean="0">
                <a:latin typeface="Times New Roman"/>
                <a:cs typeface="Times New Roman"/>
              </a:rPr>
              <a:t>d</a:t>
            </a:r>
            <a:r>
              <a:rPr sz="2100" i="1" spc="50" dirty="0" smtClean="0">
                <a:latin typeface="Times New Roman"/>
                <a:cs typeface="Times New Roman"/>
              </a:rPr>
              <a:t>D</a:t>
            </a:r>
            <a:r>
              <a:rPr sz="2100" i="1" spc="-65" dirty="0" smtClean="0">
                <a:latin typeface="Times New Roman"/>
                <a:cs typeface="Times New Roman"/>
              </a:rPr>
              <a:t>i</a:t>
            </a:r>
            <a:r>
              <a:rPr sz="2100" i="1" spc="55" dirty="0" smtClean="0">
                <a:latin typeface="Times New Roman"/>
                <a:cs typeface="Times New Roman"/>
              </a:rPr>
              <a:t>r</a:t>
            </a:r>
            <a:r>
              <a:rPr sz="2100" i="1" spc="-65" dirty="0" smtClean="0">
                <a:latin typeface="Times New Roman"/>
                <a:cs typeface="Times New Roman"/>
              </a:rPr>
              <a:t>ect</a:t>
            </a:r>
            <a:r>
              <a:rPr sz="2100" i="1" spc="110" dirty="0" smtClean="0">
                <a:latin typeface="Times New Roman"/>
                <a:cs typeface="Times New Roman"/>
              </a:rPr>
              <a:t>iv</a:t>
            </a:r>
            <a:r>
              <a:rPr sz="2100" i="1" spc="-65" dirty="0" smtClean="0">
                <a:latin typeface="Times New Roman"/>
                <a:cs typeface="Times New Roman"/>
              </a:rPr>
              <a:t>it</a:t>
            </a:r>
            <a:r>
              <a:rPr sz="2100" i="1" spc="15" dirty="0" smtClean="0">
                <a:latin typeface="Times New Roman"/>
                <a:cs typeface="Times New Roman"/>
              </a:rPr>
              <a:t>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6239" y="5763985"/>
            <a:ext cx="131445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15" dirty="0" smtClean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3519" y="5326362"/>
            <a:ext cx="1983739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spc="22" baseline="1322" dirty="0" smtClean="0">
                <a:latin typeface="Symbol"/>
                <a:cs typeface="Symbol"/>
              </a:rPr>
              <a:t></a:t>
            </a:r>
            <a:r>
              <a:rPr sz="3150" spc="-30" baseline="1322" dirty="0" smtClean="0">
                <a:latin typeface="Times New Roman"/>
                <a:cs typeface="Times New Roman"/>
              </a:rPr>
              <a:t> </a:t>
            </a:r>
            <a:r>
              <a:rPr sz="2100" i="1" spc="-10" dirty="0" smtClean="0">
                <a:latin typeface="Times New Roman"/>
                <a:cs typeface="Times New Roman"/>
              </a:rPr>
              <a:t>N</a:t>
            </a:r>
            <a:r>
              <a:rPr sz="2100" i="1" spc="-65" dirty="0" smtClean="0">
                <a:latin typeface="Times New Roman"/>
                <a:cs typeface="Times New Roman"/>
              </a:rPr>
              <a:t>e</a:t>
            </a:r>
            <a:r>
              <a:rPr sz="2100" i="1" spc="-10" dirty="0" smtClean="0">
                <a:latin typeface="Times New Roman"/>
                <a:cs typeface="Times New Roman"/>
              </a:rPr>
              <a:t>w</a:t>
            </a:r>
            <a:r>
              <a:rPr sz="2100" i="1" spc="50" dirty="0" smtClean="0">
                <a:latin typeface="Times New Roman"/>
                <a:cs typeface="Times New Roman"/>
              </a:rPr>
              <a:t>D</a:t>
            </a:r>
            <a:r>
              <a:rPr sz="2100" i="1" spc="-65" dirty="0" smtClean="0">
                <a:latin typeface="Times New Roman"/>
                <a:cs typeface="Times New Roman"/>
              </a:rPr>
              <a:t>i</a:t>
            </a:r>
            <a:r>
              <a:rPr sz="2100" i="1" spc="55" dirty="0" smtClean="0">
                <a:latin typeface="Times New Roman"/>
                <a:cs typeface="Times New Roman"/>
              </a:rPr>
              <a:t>r</a:t>
            </a:r>
            <a:r>
              <a:rPr sz="2100" i="1" spc="-65" dirty="0" smtClean="0">
                <a:latin typeface="Times New Roman"/>
                <a:cs typeface="Times New Roman"/>
              </a:rPr>
              <a:t>ect</a:t>
            </a:r>
            <a:r>
              <a:rPr sz="2100" i="1" spc="170" dirty="0" smtClean="0">
                <a:latin typeface="Times New Roman"/>
                <a:cs typeface="Times New Roman"/>
              </a:rPr>
              <a:t>i</a:t>
            </a:r>
            <a:r>
              <a:rPr sz="2100" i="1" spc="110" dirty="0" smtClean="0">
                <a:latin typeface="Times New Roman"/>
                <a:cs typeface="Times New Roman"/>
              </a:rPr>
              <a:t>v</a:t>
            </a:r>
            <a:r>
              <a:rPr sz="2100" i="1" spc="-65" dirty="0" smtClean="0">
                <a:latin typeface="Times New Roman"/>
                <a:cs typeface="Times New Roman"/>
              </a:rPr>
              <a:t>it</a:t>
            </a:r>
            <a:r>
              <a:rPr sz="2100" i="1" spc="15" dirty="0" smtClean="0">
                <a:latin typeface="Times New Roman"/>
                <a:cs typeface="Times New Roman"/>
              </a:rPr>
              <a:t>y</a:t>
            </a:r>
            <a:r>
              <a:rPr sz="2100" i="1" spc="-110" dirty="0" smtClean="0">
                <a:latin typeface="Times New Roman"/>
                <a:cs typeface="Times New Roman"/>
              </a:rPr>
              <a:t> </a:t>
            </a:r>
            <a:r>
              <a:rPr sz="3150" spc="22" baseline="1322" dirty="0" smtClean="0">
                <a:latin typeface="Symbol"/>
                <a:cs typeface="Symbol"/>
              </a:rPr>
              <a:t></a:t>
            </a:r>
            <a:endParaRPr sz="3150" baseline="1322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3519" y="5763985"/>
            <a:ext cx="131445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15" dirty="0" smtClean="0">
                <a:latin typeface="Symbol"/>
                <a:cs typeface="Symbol"/>
              </a:rPr>
              <a:t></a:t>
            </a:r>
            <a:endParaRPr sz="21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800" b="1" spc="-20" dirty="0" smtClean="0">
                <a:latin typeface="Arial"/>
                <a:cs typeface="Arial"/>
              </a:rPr>
              <a:t>Range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Incr</a:t>
            </a:r>
            <a:r>
              <a:rPr sz="2800" b="1" spc="-10" dirty="0" smtClean="0">
                <a:latin typeface="Arial"/>
                <a:cs typeface="Arial"/>
              </a:rPr>
              <a:t>e</a:t>
            </a:r>
            <a:r>
              <a:rPr sz="2800" b="1" spc="-20" dirty="0" smtClean="0">
                <a:latin typeface="Arial"/>
                <a:cs typeface="Arial"/>
              </a:rPr>
              <a:t>a</a:t>
            </a:r>
            <a:r>
              <a:rPr sz="2800" b="1" spc="-15" dirty="0" smtClean="0">
                <a:latin typeface="Arial"/>
                <a:cs typeface="Arial"/>
              </a:rPr>
              <a:t>s</a:t>
            </a:r>
            <a:r>
              <a:rPr sz="2800" b="1" spc="-20" dirty="0" smtClean="0">
                <a:latin typeface="Arial"/>
                <a:cs typeface="Arial"/>
              </a:rPr>
              <a:t>es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More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When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b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th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Transm</a:t>
            </a:r>
            <a:r>
              <a:rPr sz="2800" b="1" spc="-5" dirty="0" smtClean="0">
                <a:latin typeface="Arial"/>
                <a:cs typeface="Arial"/>
              </a:rPr>
              <a:t>i</a:t>
            </a:r>
            <a:r>
              <a:rPr sz="2800" b="1" spc="-10" dirty="0" smtClean="0">
                <a:latin typeface="Arial"/>
                <a:cs typeface="Arial"/>
              </a:rPr>
              <a:t>t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ing and</a:t>
            </a:r>
            <a:r>
              <a:rPr sz="2800" b="1" spc="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Re</a:t>
            </a:r>
            <a:r>
              <a:rPr sz="2800" b="1" spc="-15" dirty="0" smtClean="0">
                <a:latin typeface="Arial"/>
                <a:cs typeface="Arial"/>
              </a:rPr>
              <a:t>cei</a:t>
            </a:r>
            <a:r>
              <a:rPr sz="2800" b="1" spc="-10" dirty="0" smtClean="0">
                <a:latin typeface="Arial"/>
                <a:cs typeface="Arial"/>
              </a:rPr>
              <a:t>v</a:t>
            </a:r>
            <a:r>
              <a:rPr sz="2800" b="1" spc="-15" dirty="0" smtClean="0">
                <a:latin typeface="Arial"/>
                <a:cs typeface="Arial"/>
              </a:rPr>
              <a:t>ing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Antennas</a:t>
            </a:r>
            <a:r>
              <a:rPr sz="2800" b="1" spc="4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use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Plas</a:t>
            </a:r>
            <a:r>
              <a:rPr sz="2800" b="1" spc="-25" dirty="0" smtClean="0">
                <a:latin typeface="Arial"/>
                <a:cs typeface="Arial"/>
              </a:rPr>
              <a:t>ma </a:t>
            </a:r>
            <a:r>
              <a:rPr sz="2800" b="1" spc="-20" dirty="0" smtClean="0">
                <a:latin typeface="Arial"/>
                <a:cs typeface="Arial"/>
              </a:rPr>
              <a:t>Lens</a:t>
            </a:r>
            <a:r>
              <a:rPr sz="2800" b="1" spc="-15" dirty="0" smtClean="0">
                <a:latin typeface="Arial"/>
                <a:cs typeface="Arial"/>
              </a:rPr>
              <a:t> F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20" dirty="0" smtClean="0">
                <a:latin typeface="Arial"/>
                <a:cs typeface="Arial"/>
              </a:rPr>
              <a:t>cus</a:t>
            </a:r>
            <a:r>
              <a:rPr sz="2800" b="1" spc="-5" dirty="0" smtClean="0">
                <a:latin typeface="Arial"/>
                <a:cs typeface="Arial"/>
              </a:rPr>
              <a:t>i</a:t>
            </a:r>
            <a:r>
              <a:rPr sz="2800" b="1" spc="-20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8934"/>
            <a:ext cx="7880350" cy="1412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spc="-5" dirty="0" smtClean="0">
                <a:latin typeface="Arial"/>
                <a:cs typeface="Arial"/>
              </a:rPr>
              <a:t>Th</a:t>
            </a:r>
            <a:r>
              <a:rPr sz="2400" spc="0" dirty="0" smtClean="0">
                <a:latin typeface="Arial"/>
                <a:cs typeface="Arial"/>
              </a:rPr>
              <a:t>e b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am</a:t>
            </a:r>
            <a:r>
              <a:rPr sz="2400" spc="-1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ths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th 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tra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smitting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 rec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iv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antenn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is decreas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sma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ns focus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756285" marR="12700" indent="-287020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sz="2000" dirty="0" smtClean="0">
                <a:latin typeface="Arial"/>
                <a:cs typeface="Arial"/>
              </a:rPr>
              <a:t>–	The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ctiv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ties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both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tran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mi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ting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rec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10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antennas is improved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by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pla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ma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lens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focu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54061" y="3472310"/>
            <a:ext cx="157047" cy="228097"/>
          </a:xfrm>
          <a:custGeom>
            <a:avLst/>
            <a:gdLst/>
            <a:ahLst/>
            <a:cxnLst/>
            <a:rect l="l" t="t" r="r" b="b"/>
            <a:pathLst>
              <a:path w="157047" h="228097">
                <a:moveTo>
                  <a:pt x="157047" y="0"/>
                </a:moveTo>
                <a:lnTo>
                  <a:pt x="0" y="228097"/>
                </a:lnTo>
              </a:path>
            </a:pathLst>
          </a:custGeom>
          <a:ln w="52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31461" y="3554357"/>
            <a:ext cx="97790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5" dirty="0" smtClean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39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52313" y="3440305"/>
            <a:ext cx="97790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5" dirty="0" smtClean="0"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4158" y="4187292"/>
            <a:ext cx="1094105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 smtClean="0">
                <a:latin typeface="Times New Roman"/>
                <a:cs typeface="Times New Roman"/>
              </a:rPr>
              <a:t>R</a:t>
            </a:r>
            <a:r>
              <a:rPr sz="1150" spc="-15" dirty="0" smtClean="0">
                <a:latin typeface="Times New Roman"/>
                <a:cs typeface="Times New Roman"/>
              </a:rPr>
              <a:t>e</a:t>
            </a:r>
            <a:r>
              <a:rPr sz="1150" spc="-180" dirty="0" smtClean="0">
                <a:latin typeface="Times New Roman"/>
                <a:cs typeface="Times New Roman"/>
              </a:rPr>
              <a:t> </a:t>
            </a:r>
            <a:r>
              <a:rPr sz="1150" i="1" spc="-15" dirty="0" smtClean="0">
                <a:latin typeface="Times New Roman"/>
                <a:cs typeface="Times New Roman"/>
              </a:rPr>
              <a:t>c</a:t>
            </a:r>
            <a:r>
              <a:rPr sz="1150" i="1" spc="-20" dirty="0" smtClean="0">
                <a:latin typeface="Times New Roman"/>
                <a:cs typeface="Times New Roman"/>
              </a:rPr>
              <a:t>e</a:t>
            </a:r>
            <a:r>
              <a:rPr sz="1150" i="1" spc="-10" dirty="0" smtClean="0">
                <a:latin typeface="Times New Roman"/>
                <a:cs typeface="Times New Roman"/>
              </a:rPr>
              <a:t>i</a:t>
            </a:r>
            <a:r>
              <a:rPr sz="1150" i="1" spc="-20" dirty="0" smtClean="0">
                <a:latin typeface="Times New Roman"/>
                <a:cs typeface="Times New Roman"/>
              </a:rPr>
              <a:t>v</a:t>
            </a:r>
            <a:r>
              <a:rPr sz="1150" i="1" spc="-10" dirty="0" smtClean="0">
                <a:latin typeface="Times New Roman"/>
                <a:cs typeface="Times New Roman"/>
              </a:rPr>
              <a:t>ing</a:t>
            </a:r>
            <a:r>
              <a:rPr sz="1150" i="1" spc="-25" dirty="0" smtClean="0">
                <a:latin typeface="Times New Roman"/>
                <a:cs typeface="Times New Roman"/>
              </a:rPr>
              <a:t>A</a:t>
            </a:r>
            <a:r>
              <a:rPr sz="1150" i="1" spc="-15" dirty="0" smtClean="0">
                <a:latin typeface="Times New Roman"/>
                <a:cs typeface="Times New Roman"/>
              </a:rPr>
              <a:t>ntenna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207" y="3639829"/>
            <a:ext cx="8134350" cy="492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973829" algn="l"/>
                <a:tab pos="6807834" algn="l"/>
              </a:tabLst>
            </a:pPr>
            <a:r>
              <a:rPr sz="3000" i="1" spc="-60" baseline="-38888" dirty="0" smtClean="0">
                <a:latin typeface="Times New Roman"/>
                <a:cs typeface="Times New Roman"/>
              </a:rPr>
              <a:t>New</a:t>
            </a:r>
            <a:r>
              <a:rPr sz="3000" i="1" spc="-75" baseline="-38888" dirty="0" smtClean="0">
                <a:latin typeface="Times New Roman"/>
                <a:cs typeface="Times New Roman"/>
              </a:rPr>
              <a:t>R</a:t>
            </a:r>
            <a:r>
              <a:rPr sz="3000" i="1" spc="-44" baseline="-38888" dirty="0" smtClean="0">
                <a:latin typeface="Times New Roman"/>
                <a:cs typeface="Times New Roman"/>
              </a:rPr>
              <a:t>ange</a:t>
            </a:r>
            <a:r>
              <a:rPr sz="3000" i="1" spc="-75" baseline="-38888" dirty="0" smtClean="0">
                <a:latin typeface="Times New Roman"/>
                <a:cs typeface="Times New Roman"/>
              </a:rPr>
              <a:t> </a:t>
            </a:r>
            <a:r>
              <a:rPr sz="3000" spc="-52" baseline="-38888" dirty="0" smtClean="0">
                <a:latin typeface="Symbol"/>
                <a:cs typeface="Symbol"/>
              </a:rPr>
              <a:t></a:t>
            </a:r>
            <a:r>
              <a:rPr sz="3000" spc="-165" baseline="-38888" dirty="0" smtClean="0">
                <a:latin typeface="Times New Roman"/>
                <a:cs typeface="Times New Roman"/>
              </a:rPr>
              <a:t> </a:t>
            </a:r>
            <a:r>
              <a:rPr sz="3000" i="1" spc="-52" baseline="-38888" dirty="0" smtClean="0">
                <a:latin typeface="Times New Roman"/>
                <a:cs typeface="Times New Roman"/>
              </a:rPr>
              <a:t>OldRang</a:t>
            </a:r>
            <a:r>
              <a:rPr sz="3000" i="1" spc="-75" baseline="-38888" dirty="0" smtClean="0">
                <a:latin typeface="Times New Roman"/>
                <a:cs typeface="Times New Roman"/>
              </a:rPr>
              <a:t>e</a:t>
            </a:r>
            <a:r>
              <a:rPr sz="3000" spc="-37" baseline="-15277" dirty="0" smtClean="0">
                <a:latin typeface="Symbol"/>
                <a:cs typeface="Symbol"/>
              </a:rPr>
              <a:t></a:t>
            </a:r>
            <a:r>
              <a:rPr sz="3000" spc="-367" baseline="-15277" dirty="0" smtClean="0">
                <a:latin typeface="Times New Roman"/>
                <a:cs typeface="Times New Roman"/>
              </a:rPr>
              <a:t> </a:t>
            </a:r>
            <a:r>
              <a:rPr sz="1150" i="1" u="sng" spc="-10" dirty="0" smtClean="0">
                <a:latin typeface="Times New Roman"/>
                <a:cs typeface="Times New Roman"/>
              </a:rPr>
              <a:t> 	</a:t>
            </a:r>
            <a:r>
              <a:rPr sz="1150" i="1" u="sng" spc="-15" dirty="0" smtClean="0">
                <a:latin typeface="Times New Roman"/>
                <a:cs typeface="Times New Roman"/>
              </a:rPr>
              <a:t>Transmi</a:t>
            </a:r>
            <a:r>
              <a:rPr sz="1150" i="1" u="sng" spc="-10" dirty="0" smtClean="0">
                <a:latin typeface="Times New Roman"/>
                <a:cs typeface="Times New Roman"/>
              </a:rPr>
              <a:t>tt</a:t>
            </a:r>
            <a:r>
              <a:rPr sz="1150" i="1" u="sng" spc="10" dirty="0" smtClean="0">
                <a:latin typeface="Times New Roman"/>
                <a:cs typeface="Times New Roman"/>
              </a:rPr>
              <a:t>i</a:t>
            </a:r>
            <a:r>
              <a:rPr sz="1150" i="1" u="sng" spc="-15" dirty="0" smtClean="0">
                <a:latin typeface="Times New Roman"/>
                <a:cs typeface="Times New Roman"/>
              </a:rPr>
              <a:t>ngAnte</a:t>
            </a:r>
            <a:r>
              <a:rPr sz="1150" i="1" u="sng" spc="-25" dirty="0" smtClean="0">
                <a:latin typeface="Times New Roman"/>
                <a:cs typeface="Times New Roman"/>
              </a:rPr>
              <a:t>n</a:t>
            </a:r>
            <a:r>
              <a:rPr sz="1150" i="1" u="sng" spc="-15" dirty="0" smtClean="0">
                <a:latin typeface="Times New Roman"/>
                <a:cs typeface="Times New Roman"/>
              </a:rPr>
              <a:t>na</a:t>
            </a:r>
            <a:r>
              <a:rPr sz="1150" i="1" u="sng" spc="-10" dirty="0" smtClean="0">
                <a:latin typeface="Times New Roman"/>
                <a:cs typeface="Times New Roman"/>
              </a:rPr>
              <a:t> 	</a:t>
            </a:r>
            <a:r>
              <a:rPr sz="1150" u="sng" spc="-20" dirty="0" smtClean="0">
                <a:latin typeface="Times New Roman"/>
                <a:cs typeface="Times New Roman"/>
              </a:rPr>
              <a:t>Re</a:t>
            </a:r>
            <a:r>
              <a:rPr sz="1150" u="sng" spc="-185" dirty="0" smtClean="0">
                <a:latin typeface="Times New Roman"/>
                <a:cs typeface="Times New Roman"/>
              </a:rPr>
              <a:t> </a:t>
            </a:r>
            <a:r>
              <a:rPr sz="1150" i="1" u="sng" spc="-15" dirty="0" smtClean="0">
                <a:latin typeface="Times New Roman"/>
                <a:cs typeface="Times New Roman"/>
              </a:rPr>
              <a:t>c</a:t>
            </a:r>
            <a:r>
              <a:rPr sz="1150" i="1" u="sng" spc="-20" dirty="0" smtClean="0">
                <a:latin typeface="Times New Roman"/>
                <a:cs typeface="Times New Roman"/>
              </a:rPr>
              <a:t>e</a:t>
            </a:r>
            <a:r>
              <a:rPr sz="1150" i="1" u="sng" spc="-10" dirty="0" smtClean="0">
                <a:latin typeface="Times New Roman"/>
                <a:cs typeface="Times New Roman"/>
              </a:rPr>
              <a:t>i</a:t>
            </a:r>
            <a:r>
              <a:rPr sz="1150" i="1" u="sng" spc="-20" dirty="0" smtClean="0">
                <a:latin typeface="Times New Roman"/>
                <a:cs typeface="Times New Roman"/>
              </a:rPr>
              <a:t>v</a:t>
            </a:r>
            <a:r>
              <a:rPr sz="1150" i="1" u="sng" spc="-10" dirty="0" smtClean="0">
                <a:latin typeface="Times New Roman"/>
                <a:cs typeface="Times New Roman"/>
              </a:rPr>
              <a:t>ing</a:t>
            </a:r>
            <a:r>
              <a:rPr sz="1150" i="1" u="sng" spc="-25" dirty="0" smtClean="0">
                <a:latin typeface="Times New Roman"/>
                <a:cs typeface="Times New Roman"/>
              </a:rPr>
              <a:t>A</a:t>
            </a:r>
            <a:r>
              <a:rPr sz="1150" i="1" u="sng" spc="-15" dirty="0" smtClean="0">
                <a:latin typeface="Times New Roman"/>
                <a:cs typeface="Times New Roman"/>
              </a:rPr>
              <a:t>ntenna</a:t>
            </a:r>
            <a:r>
              <a:rPr sz="1150" i="1" u="sng" spc="-10" dirty="0" smtClean="0">
                <a:latin typeface="Times New Roman"/>
                <a:cs typeface="Times New Roman"/>
              </a:rPr>
              <a:t>  </a:t>
            </a:r>
            <a:r>
              <a:rPr sz="1150" i="1" u="sng" spc="70" dirty="0" smtClean="0">
                <a:latin typeface="Times New Roman"/>
                <a:cs typeface="Times New Roman"/>
              </a:rPr>
              <a:t> </a:t>
            </a:r>
            <a:r>
              <a:rPr sz="1150" i="1" spc="-45" dirty="0" smtClean="0">
                <a:latin typeface="Times New Roman"/>
                <a:cs typeface="Times New Roman"/>
              </a:rPr>
              <a:t> </a:t>
            </a:r>
            <a:r>
              <a:rPr sz="3000" spc="-37" baseline="-15277" dirty="0" smtClean="0">
                <a:latin typeface="Symbol"/>
                <a:cs typeface="Symbol"/>
              </a:rPr>
              <a:t></a:t>
            </a:r>
            <a:endParaRPr sz="3000" baseline="-15277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30667" y="3952619"/>
            <a:ext cx="120650" cy="535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</a:pPr>
            <a:r>
              <a:rPr sz="2000" spc="-25" dirty="0" smtClean="0">
                <a:latin typeface="Symbol"/>
                <a:cs typeface="Symbol"/>
              </a:rPr>
              <a:t>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ts val="1905"/>
              </a:lnSpc>
            </a:pPr>
            <a:r>
              <a:rPr sz="2000" spc="-25" dirty="0" smtClean="0">
                <a:latin typeface="Symbol"/>
                <a:cs typeface="Symbol"/>
              </a:rPr>
              <a:t>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0667" y="3543112"/>
            <a:ext cx="12065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 smtClean="0">
                <a:latin typeface="Symbol"/>
                <a:cs typeface="Symbol"/>
              </a:rPr>
              <a:t>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0307" y="3952619"/>
            <a:ext cx="120650" cy="535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</a:pPr>
            <a:r>
              <a:rPr sz="2000" spc="-25" dirty="0" smtClean="0">
                <a:latin typeface="Symbol"/>
                <a:cs typeface="Symbol"/>
              </a:rPr>
              <a:t>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ts val="1905"/>
              </a:lnSpc>
            </a:pPr>
            <a:r>
              <a:rPr sz="2000" spc="-25" dirty="0" smtClean="0">
                <a:latin typeface="Symbol"/>
                <a:cs typeface="Symbol"/>
              </a:rPr>
              <a:t>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0307" y="3575795"/>
            <a:ext cx="167767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-37" baseline="6944" dirty="0" smtClean="0">
                <a:latin typeface="Symbol"/>
                <a:cs typeface="Symbol"/>
              </a:rPr>
              <a:t></a:t>
            </a:r>
            <a:r>
              <a:rPr sz="3000" spc="-37" baseline="6944" dirty="0" smtClean="0">
                <a:latin typeface="Times New Roman"/>
                <a:cs typeface="Times New Roman"/>
              </a:rPr>
              <a:t> </a:t>
            </a:r>
            <a:r>
              <a:rPr sz="2000" i="1" spc="-40" dirty="0" smtClean="0">
                <a:latin typeface="Times New Roman"/>
                <a:cs typeface="Times New Roman"/>
              </a:rPr>
              <a:t>New</a:t>
            </a:r>
            <a:r>
              <a:rPr sz="2000" i="1" spc="-60" dirty="0" smtClean="0">
                <a:latin typeface="Times New Roman"/>
                <a:cs typeface="Times New Roman"/>
              </a:rPr>
              <a:t>D</a:t>
            </a:r>
            <a:r>
              <a:rPr sz="2000" i="1" spc="-25" dirty="0" smtClean="0">
                <a:latin typeface="Times New Roman"/>
                <a:cs typeface="Times New Roman"/>
              </a:rPr>
              <a:t>ire</a:t>
            </a:r>
            <a:r>
              <a:rPr sz="2000" i="1" spc="-40" dirty="0" smtClean="0">
                <a:latin typeface="Times New Roman"/>
                <a:cs typeface="Times New Roman"/>
              </a:rPr>
              <a:t>c</a:t>
            </a:r>
            <a:r>
              <a:rPr sz="2000" i="1" spc="-20" dirty="0" smtClean="0">
                <a:latin typeface="Times New Roman"/>
                <a:cs typeface="Times New Roman"/>
              </a:rPr>
              <a:t>t</a:t>
            </a:r>
            <a:r>
              <a:rPr sz="2000" i="1" spc="-10" dirty="0" smtClean="0">
                <a:latin typeface="Times New Roman"/>
                <a:cs typeface="Times New Roman"/>
              </a:rPr>
              <a:t>i</a:t>
            </a:r>
            <a:r>
              <a:rPr sz="2000" i="1" spc="-25" dirty="0" smtClean="0">
                <a:latin typeface="Times New Roman"/>
                <a:cs typeface="Times New Roman"/>
              </a:rPr>
              <a:t>vity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6436" y="4187292"/>
            <a:ext cx="1252220" cy="187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i="1" spc="-15" dirty="0" smtClean="0">
                <a:latin typeface="Times New Roman"/>
                <a:cs typeface="Times New Roman"/>
              </a:rPr>
              <a:t>Transmi</a:t>
            </a:r>
            <a:r>
              <a:rPr sz="1150" i="1" spc="-10" dirty="0" smtClean="0">
                <a:latin typeface="Times New Roman"/>
                <a:cs typeface="Times New Roman"/>
              </a:rPr>
              <a:t>tt</a:t>
            </a:r>
            <a:r>
              <a:rPr sz="1150" i="1" spc="10" dirty="0" smtClean="0">
                <a:latin typeface="Times New Roman"/>
                <a:cs typeface="Times New Roman"/>
              </a:rPr>
              <a:t>i</a:t>
            </a:r>
            <a:r>
              <a:rPr sz="1150" i="1" spc="-15" dirty="0" smtClean="0">
                <a:latin typeface="Times New Roman"/>
                <a:cs typeface="Times New Roman"/>
              </a:rPr>
              <a:t>ngAnte</a:t>
            </a:r>
            <a:r>
              <a:rPr sz="1150" i="1" spc="-25" dirty="0" smtClean="0">
                <a:latin typeface="Times New Roman"/>
                <a:cs typeface="Times New Roman"/>
              </a:rPr>
              <a:t>n</a:t>
            </a:r>
            <a:r>
              <a:rPr sz="1150" i="1" spc="-15" dirty="0" smtClean="0">
                <a:latin typeface="Times New Roman"/>
                <a:cs typeface="Times New Roman"/>
              </a:rPr>
              <a:t>na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2143" y="4015308"/>
            <a:ext cx="145224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-30" dirty="0" smtClean="0">
                <a:latin typeface="Times New Roman"/>
                <a:cs typeface="Times New Roman"/>
              </a:rPr>
              <a:t>Old</a:t>
            </a:r>
            <a:r>
              <a:rPr sz="2000" i="1" spc="-55" dirty="0" smtClean="0">
                <a:latin typeface="Times New Roman"/>
                <a:cs typeface="Times New Roman"/>
              </a:rPr>
              <a:t>D</a:t>
            </a:r>
            <a:r>
              <a:rPr sz="2000" i="1" spc="-25" dirty="0" smtClean="0">
                <a:latin typeface="Times New Roman"/>
                <a:cs typeface="Times New Roman"/>
              </a:rPr>
              <a:t>ire</a:t>
            </a:r>
            <a:r>
              <a:rPr sz="2000" i="1" spc="-40" dirty="0" smtClean="0">
                <a:latin typeface="Times New Roman"/>
                <a:cs typeface="Times New Roman"/>
              </a:rPr>
              <a:t>c</a:t>
            </a:r>
            <a:r>
              <a:rPr sz="2000" i="1" spc="-20" dirty="0" smtClean="0">
                <a:latin typeface="Times New Roman"/>
                <a:cs typeface="Times New Roman"/>
              </a:rPr>
              <a:t>tivity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3448" y="4015308"/>
            <a:ext cx="145224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-30" dirty="0" smtClean="0">
                <a:latin typeface="Times New Roman"/>
                <a:cs typeface="Times New Roman"/>
              </a:rPr>
              <a:t>Old</a:t>
            </a:r>
            <a:r>
              <a:rPr sz="2000" i="1" spc="-55" dirty="0" smtClean="0">
                <a:latin typeface="Times New Roman"/>
                <a:cs typeface="Times New Roman"/>
              </a:rPr>
              <a:t>D</a:t>
            </a:r>
            <a:r>
              <a:rPr sz="2000" i="1" spc="-25" dirty="0" smtClean="0">
                <a:latin typeface="Times New Roman"/>
                <a:cs typeface="Times New Roman"/>
              </a:rPr>
              <a:t>ire</a:t>
            </a:r>
            <a:r>
              <a:rPr sz="2000" i="1" spc="-40" dirty="0" smtClean="0">
                <a:latin typeface="Times New Roman"/>
                <a:cs typeface="Times New Roman"/>
              </a:rPr>
              <a:t>c</a:t>
            </a:r>
            <a:r>
              <a:rPr sz="2000" i="1" spc="-20" dirty="0" smtClean="0">
                <a:latin typeface="Times New Roman"/>
                <a:cs typeface="Times New Roman"/>
              </a:rPr>
              <a:t>tivity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1455" y="3575795"/>
            <a:ext cx="152209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 smtClean="0">
                <a:latin typeface="Times New Roman"/>
                <a:cs typeface="Times New Roman"/>
              </a:rPr>
              <a:t>New</a:t>
            </a:r>
            <a:r>
              <a:rPr sz="2000" i="1" spc="-60" dirty="0" smtClean="0">
                <a:latin typeface="Times New Roman"/>
                <a:cs typeface="Times New Roman"/>
              </a:rPr>
              <a:t>D</a:t>
            </a:r>
            <a:r>
              <a:rPr sz="2000" i="1" spc="-25" dirty="0" smtClean="0">
                <a:latin typeface="Times New Roman"/>
                <a:cs typeface="Times New Roman"/>
              </a:rPr>
              <a:t>ire</a:t>
            </a:r>
            <a:r>
              <a:rPr sz="2000" i="1" spc="-40" dirty="0" smtClean="0">
                <a:latin typeface="Times New Roman"/>
                <a:cs typeface="Times New Roman"/>
              </a:rPr>
              <a:t>c</a:t>
            </a:r>
            <a:r>
              <a:rPr sz="2000" i="1" spc="-20" dirty="0" smtClean="0">
                <a:latin typeface="Times New Roman"/>
                <a:cs typeface="Times New Roman"/>
              </a:rPr>
              <a:t>t</a:t>
            </a:r>
            <a:r>
              <a:rPr sz="2000" i="1" spc="-10" dirty="0" smtClean="0">
                <a:latin typeface="Times New Roman"/>
                <a:cs typeface="Times New Roman"/>
              </a:rPr>
              <a:t>i</a:t>
            </a:r>
            <a:r>
              <a:rPr sz="2000" i="1" spc="-25" dirty="0" smtClean="0">
                <a:latin typeface="Times New Roman"/>
                <a:cs typeface="Times New Roman"/>
              </a:rPr>
              <a:t>vity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noAutofit/>
          </a:bodyPr>
          <a:lstStyle/>
          <a:p>
            <a:pPr marL="1774189">
              <a:lnSpc>
                <a:spcPct val="100000"/>
              </a:lnSpc>
            </a:pPr>
            <a:r>
              <a:rPr sz="4400" dirty="0" smtClean="0">
                <a:latin typeface="Arial"/>
                <a:cs typeface="Arial"/>
              </a:rPr>
              <a:t>Beam Solid Angle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724" y="2107143"/>
            <a:ext cx="7769859" cy="291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62125">
              <a:lnSpc>
                <a:spcPct val="100000"/>
              </a:lnSpc>
            </a:pPr>
            <a:r>
              <a:rPr sz="4200" i="1" spc="-150" dirty="0" smtClean="0">
                <a:latin typeface="Times New Roman"/>
                <a:cs typeface="Times New Roman"/>
              </a:rPr>
              <a:t>B</a:t>
            </a:r>
            <a:r>
              <a:rPr sz="4200" i="1" spc="-140" dirty="0" smtClean="0">
                <a:latin typeface="Times New Roman"/>
                <a:cs typeface="Times New Roman"/>
              </a:rPr>
              <a:t>e</a:t>
            </a:r>
            <a:r>
              <a:rPr sz="4200" i="1" spc="-30" dirty="0" smtClean="0">
                <a:latin typeface="Times New Roman"/>
                <a:cs typeface="Times New Roman"/>
              </a:rPr>
              <a:t>a</a:t>
            </a:r>
            <a:r>
              <a:rPr sz="4200" i="1" spc="80" dirty="0" smtClean="0">
                <a:latin typeface="Times New Roman"/>
                <a:cs typeface="Times New Roman"/>
              </a:rPr>
              <a:t>m</a:t>
            </a:r>
            <a:r>
              <a:rPr sz="4200" i="1" spc="-30" dirty="0" smtClean="0">
                <a:latin typeface="Times New Roman"/>
                <a:cs typeface="Times New Roman"/>
              </a:rPr>
              <a:t>So</a:t>
            </a:r>
            <a:r>
              <a:rPr sz="4200" i="1" spc="-130" dirty="0" smtClean="0">
                <a:latin typeface="Times New Roman"/>
                <a:cs typeface="Times New Roman"/>
              </a:rPr>
              <a:t>li</a:t>
            </a:r>
            <a:r>
              <a:rPr sz="4200" i="1" spc="-30" dirty="0" smtClean="0">
                <a:latin typeface="Times New Roman"/>
                <a:cs typeface="Times New Roman"/>
              </a:rPr>
              <a:t>d</a:t>
            </a:r>
            <a:r>
              <a:rPr sz="4200" i="1" spc="285" dirty="0" smtClean="0">
                <a:latin typeface="Times New Roman"/>
                <a:cs typeface="Times New Roman"/>
              </a:rPr>
              <a:t>A</a:t>
            </a:r>
            <a:r>
              <a:rPr sz="4200" i="1" spc="-30" dirty="0" smtClean="0">
                <a:latin typeface="Times New Roman"/>
                <a:cs typeface="Times New Roman"/>
              </a:rPr>
              <a:t>ng</a:t>
            </a:r>
            <a:r>
              <a:rPr sz="4200" i="1" spc="-130" dirty="0" smtClean="0">
                <a:latin typeface="Times New Roman"/>
                <a:cs typeface="Times New Roman"/>
              </a:rPr>
              <a:t>l</a:t>
            </a:r>
            <a:r>
              <a:rPr sz="4200" i="1" spc="70" dirty="0" smtClean="0">
                <a:latin typeface="Times New Roman"/>
                <a:cs typeface="Times New Roman"/>
              </a:rPr>
              <a:t>e</a:t>
            </a:r>
            <a:r>
              <a:rPr sz="4200" i="1" spc="60" dirty="0" smtClean="0">
                <a:latin typeface="Times New Roman"/>
                <a:cs typeface="Times New Roman"/>
              </a:rPr>
              <a:t> </a:t>
            </a:r>
            <a:r>
              <a:rPr sz="4200" spc="90" dirty="0" smtClean="0">
                <a:latin typeface="Symbol"/>
                <a:cs typeface="Symbol"/>
              </a:rPr>
              <a:t></a:t>
            </a:r>
            <a:r>
              <a:rPr sz="4200" spc="-465" dirty="0" smtClean="0">
                <a:latin typeface="Times New Roman"/>
                <a:cs typeface="Times New Roman"/>
              </a:rPr>
              <a:t> </a:t>
            </a:r>
            <a:r>
              <a:rPr sz="4450" spc="-55" dirty="0" smtClean="0">
                <a:latin typeface="Symbol"/>
                <a:cs typeface="Symbol"/>
              </a:rPr>
              <a:t></a:t>
            </a:r>
            <a:r>
              <a:rPr sz="3675" spc="-397" baseline="-23809" dirty="0" smtClean="0">
                <a:latin typeface="Times New Roman"/>
                <a:cs typeface="Times New Roman"/>
              </a:rPr>
              <a:t>1</a:t>
            </a:r>
            <a:r>
              <a:rPr sz="4450" spc="215" dirty="0" smtClean="0">
                <a:latin typeface="Symbol"/>
                <a:cs typeface="Symbol"/>
              </a:rPr>
              <a:t></a:t>
            </a:r>
            <a:r>
              <a:rPr sz="3675" spc="67" baseline="-23809" dirty="0" smtClean="0">
                <a:latin typeface="Times New Roman"/>
                <a:cs typeface="Times New Roman"/>
              </a:rPr>
              <a:t>2</a:t>
            </a:r>
            <a:endParaRPr sz="3675" baseline="-23809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8"/>
              </a:spcBef>
            </a:pPr>
            <a:endParaRPr sz="1100" dirty="0"/>
          </a:p>
          <a:p>
            <a:pPr marL="776605">
              <a:lnSpc>
                <a:spcPct val="100000"/>
              </a:lnSpc>
              <a:tabLst>
                <a:tab pos="1276350" algn="l"/>
              </a:tabLst>
            </a:pPr>
            <a:r>
              <a:rPr sz="3500" spc="-15" dirty="0" smtClean="0">
                <a:latin typeface="Symbol"/>
                <a:cs typeface="Symbol"/>
              </a:rPr>
              <a:t></a:t>
            </a:r>
            <a:r>
              <a:rPr sz="2925" spc="52" baseline="-24216" dirty="0" smtClean="0">
                <a:latin typeface="Times New Roman"/>
                <a:cs typeface="Times New Roman"/>
              </a:rPr>
              <a:t>1	</a:t>
            </a:r>
            <a:r>
              <a:rPr sz="3300" spc="105" dirty="0" smtClean="0">
                <a:latin typeface="Symbol"/>
                <a:cs typeface="Symbol"/>
              </a:rPr>
              <a:t></a:t>
            </a:r>
            <a:r>
              <a:rPr sz="3300" spc="50" dirty="0" smtClean="0">
                <a:latin typeface="Times New Roman"/>
                <a:cs typeface="Times New Roman"/>
              </a:rPr>
              <a:t> </a:t>
            </a:r>
            <a:r>
              <a:rPr sz="3300" i="1" spc="100" dirty="0" err="1" smtClean="0">
                <a:latin typeface="Times New Roman"/>
                <a:cs typeface="Times New Roman"/>
              </a:rPr>
              <a:t>H</a:t>
            </a:r>
            <a:r>
              <a:rPr sz="3300" i="1" spc="0" dirty="0" err="1" smtClean="0">
                <a:latin typeface="Times New Roman"/>
                <a:cs typeface="Times New Roman"/>
              </a:rPr>
              <a:t>a</a:t>
            </a:r>
            <a:r>
              <a:rPr sz="3300" i="1" spc="-90" dirty="0" err="1" smtClean="0">
                <a:latin typeface="Times New Roman"/>
                <a:cs typeface="Times New Roman"/>
              </a:rPr>
              <a:t>lfP</a:t>
            </a:r>
            <a:r>
              <a:rPr sz="3300" i="1" spc="0" dirty="0" err="1" smtClean="0">
                <a:latin typeface="Times New Roman"/>
                <a:cs typeface="Times New Roman"/>
              </a:rPr>
              <a:t>ow</a:t>
            </a:r>
            <a:r>
              <a:rPr sz="3300" i="1" spc="-90" dirty="0" err="1" smtClean="0">
                <a:latin typeface="Times New Roman"/>
                <a:cs typeface="Times New Roman"/>
              </a:rPr>
              <a:t>e</a:t>
            </a:r>
            <a:r>
              <a:rPr sz="3300" i="1" spc="90" dirty="0" err="1" smtClean="0">
                <a:latin typeface="Times New Roman"/>
                <a:cs typeface="Times New Roman"/>
              </a:rPr>
              <a:t>r</a:t>
            </a:r>
            <a:r>
              <a:rPr sz="3300" i="1" spc="190" dirty="0" err="1" smtClean="0">
                <a:latin typeface="Times New Roman"/>
                <a:cs typeface="Times New Roman"/>
              </a:rPr>
              <a:t>B</a:t>
            </a:r>
            <a:r>
              <a:rPr sz="3300" i="1" spc="-90" dirty="0" err="1" smtClean="0">
                <a:latin typeface="Times New Roman"/>
                <a:cs typeface="Times New Roman"/>
              </a:rPr>
              <a:t>e</a:t>
            </a:r>
            <a:r>
              <a:rPr sz="3300" i="1" spc="0" dirty="0" err="1" smtClean="0">
                <a:latin typeface="Times New Roman"/>
                <a:cs typeface="Times New Roman"/>
              </a:rPr>
              <a:t>a</a:t>
            </a:r>
            <a:r>
              <a:rPr sz="3300" i="1" spc="100" dirty="0" err="1" smtClean="0">
                <a:latin typeface="Times New Roman"/>
                <a:cs typeface="Times New Roman"/>
              </a:rPr>
              <a:t>m</a:t>
            </a:r>
            <a:r>
              <a:rPr sz="3300" i="1" spc="5" dirty="0" err="1" smtClean="0">
                <a:latin typeface="Times New Roman"/>
                <a:cs typeface="Times New Roman"/>
              </a:rPr>
              <a:t>W</a:t>
            </a:r>
            <a:r>
              <a:rPr sz="3300" i="1" spc="-90" dirty="0" err="1" smtClean="0">
                <a:latin typeface="Times New Roman"/>
                <a:cs typeface="Times New Roman"/>
              </a:rPr>
              <a:t>i</a:t>
            </a:r>
            <a:r>
              <a:rPr sz="3300" i="1" spc="0" dirty="0" err="1" smtClean="0">
                <a:latin typeface="Times New Roman"/>
                <a:cs typeface="Times New Roman"/>
              </a:rPr>
              <a:t>d</a:t>
            </a:r>
            <a:r>
              <a:rPr sz="3300" i="1" spc="-90" dirty="0" err="1" smtClean="0">
                <a:latin typeface="Times New Roman"/>
                <a:cs typeface="Times New Roman"/>
              </a:rPr>
              <a:t>t</a:t>
            </a:r>
            <a:r>
              <a:rPr sz="3300" i="1" spc="0" dirty="0" err="1" smtClean="0">
                <a:latin typeface="Times New Roman"/>
                <a:cs typeface="Times New Roman"/>
              </a:rPr>
              <a:t>h</a:t>
            </a:r>
            <a:r>
              <a:rPr sz="3300" i="1" spc="5" dirty="0" err="1" smtClean="0">
                <a:latin typeface="Times New Roman"/>
                <a:cs typeface="Times New Roman"/>
              </a:rPr>
              <a:t>I</a:t>
            </a:r>
            <a:r>
              <a:rPr sz="3300" i="1" spc="135" dirty="0" err="1" smtClean="0">
                <a:latin typeface="Times New Roman"/>
                <a:cs typeface="Times New Roman"/>
              </a:rPr>
              <a:t>n</a:t>
            </a:r>
            <a:r>
              <a:rPr sz="3300" i="1" spc="100" dirty="0" err="1" smtClean="0">
                <a:latin typeface="Times New Roman"/>
                <a:cs typeface="Times New Roman"/>
              </a:rPr>
              <a:t>O</a:t>
            </a:r>
            <a:r>
              <a:rPr sz="3300" i="1" spc="0" dirty="0" err="1" smtClean="0">
                <a:latin typeface="Times New Roman"/>
                <a:cs typeface="Times New Roman"/>
              </a:rPr>
              <a:t>n</a:t>
            </a:r>
            <a:r>
              <a:rPr sz="3300" i="1" spc="-90" dirty="0" err="1" smtClean="0">
                <a:latin typeface="Times New Roman"/>
                <a:cs typeface="Times New Roman"/>
              </a:rPr>
              <a:t>ePl</a:t>
            </a:r>
            <a:r>
              <a:rPr sz="3300" i="1" spc="0" dirty="0" err="1" smtClean="0">
                <a:latin typeface="Times New Roman"/>
                <a:cs typeface="Times New Roman"/>
              </a:rPr>
              <a:t>an</a:t>
            </a:r>
            <a:r>
              <a:rPr sz="3300" i="1" spc="85" dirty="0" err="1" smtClean="0">
                <a:latin typeface="Times New Roman"/>
                <a:cs typeface="Times New Roman"/>
              </a:rPr>
              <a:t>e</a:t>
            </a:r>
            <a:endParaRPr sz="3300" dirty="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8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511809" algn="l"/>
              </a:tabLst>
            </a:pPr>
            <a:r>
              <a:rPr sz="3150" spc="195" dirty="0" smtClean="0">
                <a:latin typeface="Symbol"/>
                <a:cs typeface="Symbol"/>
              </a:rPr>
              <a:t></a:t>
            </a:r>
            <a:r>
              <a:rPr sz="2550" spc="127" baseline="-24509" dirty="0" smtClean="0">
                <a:latin typeface="Times New Roman"/>
                <a:cs typeface="Times New Roman"/>
              </a:rPr>
              <a:t>2	</a:t>
            </a:r>
            <a:r>
              <a:rPr sz="2950" spc="125" dirty="0" smtClean="0">
                <a:latin typeface="Symbol"/>
                <a:cs typeface="Symbol"/>
              </a:rPr>
              <a:t></a:t>
            </a:r>
            <a:r>
              <a:rPr sz="2950" spc="65" dirty="0" smtClean="0">
                <a:latin typeface="Times New Roman"/>
                <a:cs typeface="Times New Roman"/>
              </a:rPr>
              <a:t> </a:t>
            </a:r>
            <a:r>
              <a:rPr sz="2950" i="1" spc="125" dirty="0" err="1" smtClean="0">
                <a:latin typeface="Times New Roman"/>
                <a:cs typeface="Times New Roman"/>
              </a:rPr>
              <a:t>H</a:t>
            </a:r>
            <a:r>
              <a:rPr sz="2950" i="1" spc="25" dirty="0" err="1" smtClean="0">
                <a:latin typeface="Times New Roman"/>
                <a:cs typeface="Times New Roman"/>
              </a:rPr>
              <a:t>a</a:t>
            </a:r>
            <a:r>
              <a:rPr sz="2950" i="1" spc="-70" dirty="0" err="1" smtClean="0">
                <a:latin typeface="Times New Roman"/>
                <a:cs typeface="Times New Roman"/>
              </a:rPr>
              <a:t>lf</a:t>
            </a:r>
            <a:r>
              <a:rPr sz="2950" i="1" spc="-50" dirty="0" err="1" smtClean="0">
                <a:latin typeface="Times New Roman"/>
                <a:cs typeface="Times New Roman"/>
              </a:rPr>
              <a:t>P</a:t>
            </a:r>
            <a:r>
              <a:rPr sz="2950" i="1" spc="25" dirty="0" err="1" smtClean="0">
                <a:latin typeface="Times New Roman"/>
                <a:cs typeface="Times New Roman"/>
              </a:rPr>
              <a:t>o</a:t>
            </a:r>
            <a:r>
              <a:rPr sz="2950" i="1" spc="35" dirty="0" err="1" smtClean="0">
                <a:latin typeface="Times New Roman"/>
                <a:cs typeface="Times New Roman"/>
              </a:rPr>
              <a:t>w</a:t>
            </a:r>
            <a:r>
              <a:rPr sz="2950" i="1" spc="-60" dirty="0" err="1" smtClean="0">
                <a:latin typeface="Times New Roman"/>
                <a:cs typeface="Times New Roman"/>
              </a:rPr>
              <a:t>e</a:t>
            </a:r>
            <a:r>
              <a:rPr sz="2950" i="1" spc="105" dirty="0" err="1" smtClean="0">
                <a:latin typeface="Times New Roman"/>
                <a:cs typeface="Times New Roman"/>
              </a:rPr>
              <a:t>r</a:t>
            </a:r>
            <a:r>
              <a:rPr sz="2950" i="1" spc="204" dirty="0" err="1" smtClean="0">
                <a:latin typeface="Times New Roman"/>
                <a:cs typeface="Times New Roman"/>
              </a:rPr>
              <a:t>B</a:t>
            </a:r>
            <a:r>
              <a:rPr sz="2950" i="1" spc="-60" dirty="0" err="1" smtClean="0">
                <a:latin typeface="Times New Roman"/>
                <a:cs typeface="Times New Roman"/>
              </a:rPr>
              <a:t>e</a:t>
            </a:r>
            <a:r>
              <a:rPr sz="2950" i="1" spc="25" dirty="0" err="1" smtClean="0">
                <a:latin typeface="Times New Roman"/>
                <a:cs typeface="Times New Roman"/>
              </a:rPr>
              <a:t>a</a:t>
            </a:r>
            <a:r>
              <a:rPr sz="2950" i="1" spc="125" dirty="0" err="1" smtClean="0">
                <a:latin typeface="Times New Roman"/>
                <a:cs typeface="Times New Roman"/>
              </a:rPr>
              <a:t>m</a:t>
            </a:r>
            <a:r>
              <a:rPr sz="2950" i="1" spc="50" dirty="0" err="1" smtClean="0">
                <a:latin typeface="Times New Roman"/>
                <a:cs typeface="Times New Roman"/>
              </a:rPr>
              <a:t>W</a:t>
            </a:r>
            <a:r>
              <a:rPr sz="2950" i="1" spc="-70" dirty="0" err="1" smtClean="0">
                <a:latin typeface="Times New Roman"/>
                <a:cs typeface="Times New Roman"/>
              </a:rPr>
              <a:t>i</a:t>
            </a:r>
            <a:r>
              <a:rPr sz="2950" i="1" spc="25" dirty="0" err="1" smtClean="0">
                <a:latin typeface="Times New Roman"/>
                <a:cs typeface="Times New Roman"/>
              </a:rPr>
              <a:t>d</a:t>
            </a:r>
            <a:r>
              <a:rPr sz="2950" i="1" spc="-70" dirty="0" err="1" smtClean="0">
                <a:latin typeface="Times New Roman"/>
                <a:cs typeface="Times New Roman"/>
              </a:rPr>
              <a:t>t</a:t>
            </a:r>
            <a:r>
              <a:rPr sz="2950" i="1" spc="25" dirty="0" err="1" smtClean="0">
                <a:latin typeface="Times New Roman"/>
                <a:cs typeface="Times New Roman"/>
              </a:rPr>
              <a:t>h</a:t>
            </a:r>
            <a:r>
              <a:rPr sz="2950" i="1" spc="20" dirty="0" err="1" smtClean="0">
                <a:latin typeface="Times New Roman"/>
                <a:cs typeface="Times New Roman"/>
              </a:rPr>
              <a:t>I</a:t>
            </a:r>
            <a:r>
              <a:rPr sz="2950" i="1" spc="160" dirty="0" err="1" smtClean="0">
                <a:latin typeface="Times New Roman"/>
                <a:cs typeface="Times New Roman"/>
              </a:rPr>
              <a:t>n</a:t>
            </a:r>
            <a:r>
              <a:rPr sz="2950" i="1" spc="-50" dirty="0" err="1" smtClean="0">
                <a:latin typeface="Times New Roman"/>
                <a:cs typeface="Times New Roman"/>
              </a:rPr>
              <a:t>P</a:t>
            </a:r>
            <a:r>
              <a:rPr sz="2950" i="1" spc="-60" dirty="0" err="1" smtClean="0">
                <a:latin typeface="Times New Roman"/>
                <a:cs typeface="Times New Roman"/>
              </a:rPr>
              <a:t>e</a:t>
            </a:r>
            <a:r>
              <a:rPr sz="2950" i="1" spc="105" dirty="0" err="1" smtClean="0">
                <a:latin typeface="Times New Roman"/>
                <a:cs typeface="Times New Roman"/>
              </a:rPr>
              <a:t>r</a:t>
            </a:r>
            <a:r>
              <a:rPr sz="2950" i="1" spc="25" dirty="0" err="1" smtClean="0">
                <a:latin typeface="Times New Roman"/>
                <a:cs typeface="Times New Roman"/>
              </a:rPr>
              <a:t>p</a:t>
            </a:r>
            <a:r>
              <a:rPr sz="2950" i="1" spc="-60" dirty="0" err="1" smtClean="0">
                <a:latin typeface="Times New Roman"/>
                <a:cs typeface="Times New Roman"/>
              </a:rPr>
              <a:t>e</a:t>
            </a:r>
            <a:r>
              <a:rPr sz="2950" i="1" spc="25" dirty="0" err="1" smtClean="0">
                <a:latin typeface="Times New Roman"/>
                <a:cs typeface="Times New Roman"/>
              </a:rPr>
              <a:t>nd</a:t>
            </a:r>
            <a:r>
              <a:rPr sz="2950" i="1" spc="-70" dirty="0" err="1" smtClean="0">
                <a:latin typeface="Times New Roman"/>
                <a:cs typeface="Times New Roman"/>
              </a:rPr>
              <a:t>i</a:t>
            </a:r>
            <a:r>
              <a:rPr sz="2950" i="1" spc="-60" dirty="0" err="1" smtClean="0">
                <a:latin typeface="Times New Roman"/>
                <a:cs typeface="Times New Roman"/>
              </a:rPr>
              <a:t>c</a:t>
            </a:r>
            <a:r>
              <a:rPr sz="2950" i="1" spc="-70" dirty="0" err="1" smtClean="0">
                <a:latin typeface="Times New Roman"/>
                <a:cs typeface="Times New Roman"/>
              </a:rPr>
              <a:t>l</a:t>
            </a:r>
            <a:r>
              <a:rPr sz="2950" i="1" spc="25" dirty="0" err="1" smtClean="0">
                <a:latin typeface="Times New Roman"/>
                <a:cs typeface="Times New Roman"/>
              </a:rPr>
              <a:t>a</a:t>
            </a:r>
            <a:r>
              <a:rPr sz="2950" i="1" spc="105" dirty="0" err="1" smtClean="0">
                <a:latin typeface="Times New Roman"/>
                <a:cs typeface="Times New Roman"/>
              </a:rPr>
              <a:t>r</a:t>
            </a:r>
            <a:r>
              <a:rPr sz="2950" i="1" spc="-50" dirty="0" err="1" smtClean="0">
                <a:latin typeface="Times New Roman"/>
                <a:cs typeface="Times New Roman"/>
              </a:rPr>
              <a:t>P</a:t>
            </a:r>
            <a:r>
              <a:rPr sz="2950" i="1" spc="-70" dirty="0" err="1" smtClean="0">
                <a:latin typeface="Times New Roman"/>
                <a:cs typeface="Times New Roman"/>
              </a:rPr>
              <a:t>l</a:t>
            </a:r>
            <a:r>
              <a:rPr sz="2950" i="1" spc="25" dirty="0" err="1" smtClean="0">
                <a:latin typeface="Times New Roman"/>
                <a:cs typeface="Times New Roman"/>
              </a:rPr>
              <a:t>an</a:t>
            </a:r>
            <a:r>
              <a:rPr sz="2950" i="1" spc="100" dirty="0" err="1" smtClean="0">
                <a:latin typeface="Times New Roman"/>
                <a:cs typeface="Times New Roman"/>
              </a:rPr>
              <a:t>e</a:t>
            </a:r>
            <a:endParaRPr sz="2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40</a:t>
            </a:fld>
            <a:endParaRPr sz="1400" dirty="0">
              <a:latin typeface="Arial"/>
              <a:cs typeface="Arial"/>
            </a:endParaRPr>
          </a:p>
          <a:p>
            <a:pPr marL="52705">
              <a:lnSpc>
                <a:spcPts val="1105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noAutofit/>
          </a:bodyPr>
          <a:lstStyle/>
          <a:p>
            <a:pPr marL="2320290">
              <a:lnSpc>
                <a:spcPts val="5235"/>
              </a:lnSpc>
            </a:pPr>
            <a:r>
              <a:rPr sz="4400" b="1" dirty="0" smtClean="0">
                <a:latin typeface="Arial"/>
                <a:cs typeface="Arial"/>
              </a:rPr>
              <a:t>Concl</a:t>
            </a:r>
            <a:r>
              <a:rPr sz="4400" b="1" spc="-20" dirty="0" smtClean="0">
                <a:latin typeface="Arial"/>
                <a:cs typeface="Arial"/>
              </a:rPr>
              <a:t>u</a:t>
            </a:r>
            <a:r>
              <a:rPr sz="4400" b="1" spc="0" dirty="0" smtClean="0">
                <a:latin typeface="Arial"/>
                <a:cs typeface="Arial"/>
              </a:rPr>
              <a:t>sions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09954"/>
            <a:ext cx="7985759" cy="425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2293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 smtClean="0">
                <a:latin typeface="Arial"/>
                <a:cs typeface="Arial"/>
              </a:rPr>
              <a:t>An electronically</a:t>
            </a:r>
            <a:r>
              <a:rPr sz="2400" b="1" spc="-3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steerable</a:t>
            </a:r>
            <a:r>
              <a:rPr sz="2400" b="1" spc="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and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fo</a:t>
            </a:r>
            <a:r>
              <a:rPr sz="2400" b="1" spc="-10" dirty="0" smtClean="0">
                <a:latin typeface="Arial"/>
                <a:cs typeface="Arial"/>
              </a:rPr>
              <a:t>c</a:t>
            </a:r>
            <a:r>
              <a:rPr sz="2400" b="1" spc="0" dirty="0" smtClean="0">
                <a:latin typeface="Arial"/>
                <a:cs typeface="Arial"/>
              </a:rPr>
              <a:t>using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ba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k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plasma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tu</a:t>
            </a:r>
            <a:r>
              <a:rPr sz="2400" b="1" spc="-10" dirty="0" smtClean="0">
                <a:latin typeface="Arial"/>
                <a:cs typeface="Arial"/>
              </a:rPr>
              <a:t>b</a:t>
            </a:r>
            <a:r>
              <a:rPr sz="2400" b="1" spc="0" dirty="0" smtClean="0">
                <a:latin typeface="Arial"/>
                <a:cs typeface="Arial"/>
              </a:rPr>
              <a:t>es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 be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made by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ving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plasma de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sit</a:t>
            </a:r>
            <a:r>
              <a:rPr sz="2400" b="1" spc="5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es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in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the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tubes below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cutoff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but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ith</a:t>
            </a:r>
            <a:r>
              <a:rPr sz="2400" b="1" spc="-5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the plasma densities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var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ing</a:t>
            </a:r>
            <a:r>
              <a:rPr sz="2400" b="1" spc="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from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tube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 tub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"/>
              </a:spcBef>
              <a:buFont typeface="Arial"/>
              <a:buChar char="•"/>
            </a:pPr>
            <a:endParaRPr sz="550"/>
          </a:p>
          <a:p>
            <a:pPr marL="355600" marR="12700" indent="-342900">
              <a:lnSpc>
                <a:spcPts val="2310"/>
              </a:lnSpc>
              <a:buFont typeface="Arial"/>
              <a:buChar char="•"/>
              <a:tabLst>
                <a:tab pos="354965" algn="l"/>
              </a:tabLst>
            </a:pPr>
            <a:r>
              <a:rPr sz="2400" b="1" dirty="0" smtClean="0">
                <a:latin typeface="Arial"/>
                <a:cs typeface="Arial"/>
              </a:rPr>
              <a:t>Electronic 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teering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and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5" dirty="0" smtClean="0">
                <a:latin typeface="Arial"/>
                <a:cs typeface="Arial"/>
              </a:rPr>
              <a:t>f</a:t>
            </a:r>
            <a:r>
              <a:rPr sz="2400" b="1" spc="0" dirty="0" smtClean="0">
                <a:latin typeface="Arial"/>
                <a:cs typeface="Arial"/>
              </a:rPr>
              <a:t>oc</a:t>
            </a:r>
            <a:r>
              <a:rPr sz="2400" b="1" spc="-10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sing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can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made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5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</a:t>
            </a:r>
            <a:r>
              <a:rPr sz="2400" b="1" spc="30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o dimen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ions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by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ving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o</a:t>
            </a:r>
            <a:r>
              <a:rPr sz="2400" b="1" spc="-5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rpe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dic</a:t>
            </a:r>
            <a:r>
              <a:rPr sz="2400" b="1" spc="-10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lar </a:t>
            </a:r>
            <a:r>
              <a:rPr sz="2400" b="1" spc="-10" dirty="0" smtClean="0">
                <a:latin typeface="Arial"/>
                <a:cs typeface="Arial"/>
              </a:rPr>
              <a:t>b</a:t>
            </a:r>
            <a:r>
              <a:rPr sz="2400" b="1" spc="0" dirty="0" smtClean="0">
                <a:latin typeface="Arial"/>
                <a:cs typeface="Arial"/>
              </a:rPr>
              <a:t>a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ks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tubes.</a:t>
            </a:r>
            <a:endParaRPr sz="2400">
              <a:latin typeface="Arial"/>
              <a:cs typeface="Arial"/>
            </a:endParaRPr>
          </a:p>
          <a:p>
            <a:pPr marL="756285" marR="292100" lvl="1" indent="-287020">
              <a:lnSpc>
                <a:spcPts val="192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 smtClean="0">
                <a:latin typeface="Arial"/>
                <a:cs typeface="Arial"/>
              </a:rPr>
              <a:t>This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also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steer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focus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ho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izontal,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vertical,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ci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lar,</a:t>
            </a:r>
            <a:r>
              <a:rPr sz="2000" spc="-4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and elliptically polari</a:t>
            </a:r>
            <a:r>
              <a:rPr sz="2000" spc="5" dirty="0" smtClean="0">
                <a:latin typeface="Arial"/>
                <a:cs typeface="Arial"/>
              </a:rPr>
              <a:t>z</a:t>
            </a:r>
            <a:r>
              <a:rPr sz="2000" spc="0" dirty="0" smtClean="0">
                <a:latin typeface="Arial"/>
                <a:cs typeface="Arial"/>
              </a:rPr>
              <a:t>ed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signal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 smtClean="0">
                <a:latin typeface="Arial"/>
                <a:cs typeface="Arial"/>
              </a:rPr>
              <a:t>Pla</a:t>
            </a:r>
            <a:r>
              <a:rPr sz="2400" b="1" spc="-10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ma co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v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rge</a:t>
            </a:r>
            <a:r>
              <a:rPr sz="2400" b="1" spc="-10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t</a:t>
            </a:r>
            <a:r>
              <a:rPr sz="2400" b="1" spc="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lens</a:t>
            </a:r>
            <a:r>
              <a:rPr sz="2400" b="1" spc="-1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foc</a:t>
            </a:r>
            <a:r>
              <a:rPr sz="2400" b="1" spc="-10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sing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000" dirty="0" smtClean="0">
                <a:latin typeface="Arial"/>
                <a:cs typeface="Arial"/>
              </a:rPr>
              <a:t>ena</a:t>
            </a:r>
            <a:r>
              <a:rPr sz="2000" spc="5" dirty="0" smtClean="0">
                <a:latin typeface="Arial"/>
                <a:cs typeface="Arial"/>
              </a:rPr>
              <a:t>b</a:t>
            </a:r>
            <a:r>
              <a:rPr sz="2000" spc="0" dirty="0" smtClean="0">
                <a:latin typeface="Arial"/>
                <a:cs typeface="Arial"/>
              </a:rPr>
              <a:t>les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focu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ing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of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the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ele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tromagn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tic</a:t>
            </a:r>
            <a:r>
              <a:rPr sz="2000" spc="-5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waves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000" dirty="0" smtClean="0">
                <a:latin typeface="Arial"/>
                <a:cs typeface="Arial"/>
              </a:rPr>
              <a:t>de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rea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-10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beam</a:t>
            </a:r>
            <a:r>
              <a:rPr sz="2000" spc="5" dirty="0" smtClean="0">
                <a:latin typeface="Arial"/>
                <a:cs typeface="Arial"/>
              </a:rPr>
              <a:t>w</a:t>
            </a:r>
            <a:r>
              <a:rPr sz="2000" spc="0" dirty="0" smtClean="0">
                <a:latin typeface="Arial"/>
                <a:cs typeface="Arial"/>
              </a:rPr>
              <a:t>idths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000" dirty="0" smtClean="0">
                <a:latin typeface="Arial"/>
                <a:cs typeface="Arial"/>
              </a:rPr>
              <a:t>increa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es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dir</a:t>
            </a:r>
            <a:r>
              <a:rPr sz="2000" spc="5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ctiv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ty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ts val="2380"/>
              </a:lnSpc>
              <a:buFont typeface="Arial"/>
              <a:buChar char="–"/>
              <a:tabLst>
                <a:tab pos="756285" algn="l"/>
              </a:tabLst>
            </a:pPr>
            <a:r>
              <a:rPr sz="2000" dirty="0" smtClean="0">
                <a:latin typeface="Arial"/>
                <a:cs typeface="Arial"/>
              </a:rPr>
              <a:t>inc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eases</a:t>
            </a:r>
            <a:r>
              <a:rPr sz="2000" spc="-50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antenna</a:t>
            </a:r>
            <a:r>
              <a:rPr sz="2000" spc="-3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range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So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Ph</a:t>
            </a:r>
            <a:r>
              <a:rPr sz="4000" b="1" spc="-40" dirty="0" smtClean="0">
                <a:latin typeface="Arial"/>
                <a:cs typeface="Arial"/>
              </a:rPr>
              <a:t>y</a:t>
            </a:r>
            <a:r>
              <a:rPr sz="4000" b="1" spc="-20" dirty="0" smtClean="0">
                <a:latin typeface="Arial"/>
                <a:cs typeface="Arial"/>
              </a:rPr>
              <a:t>sics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of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Plasma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Trans</a:t>
            </a:r>
            <a:r>
              <a:rPr sz="4000" b="1" spc="-45" dirty="0" smtClean="0">
                <a:latin typeface="Arial"/>
                <a:cs typeface="Arial"/>
              </a:rPr>
              <a:t>p</a:t>
            </a:r>
            <a:r>
              <a:rPr sz="4000" b="1" spc="-25" dirty="0" smtClean="0">
                <a:latin typeface="Arial"/>
                <a:cs typeface="Arial"/>
              </a:rPr>
              <a:t>arency</a:t>
            </a:r>
            <a:r>
              <a:rPr sz="4000" b="1" spc="3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Reflection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40850"/>
            <a:ext cx="7899400" cy="58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801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plasma frequency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is proportional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to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den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ity 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unbound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electrons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 plasma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or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amount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ionization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plasma.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asma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frequen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y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somet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mes refe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red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to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cutoff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frequency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is def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ned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5739" y="2957557"/>
            <a:ext cx="869627" cy="0"/>
          </a:xfrm>
          <a:custGeom>
            <a:avLst/>
            <a:gdLst/>
            <a:ahLst/>
            <a:cxnLst/>
            <a:rect l="l" t="t" r="r" b="b"/>
            <a:pathLst>
              <a:path w="869627">
                <a:moveTo>
                  <a:pt x="0" y="0"/>
                </a:moveTo>
                <a:lnTo>
                  <a:pt x="869627" y="0"/>
                </a:lnTo>
              </a:path>
            </a:pathLst>
          </a:custGeom>
          <a:ln w="120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8453" y="2989433"/>
            <a:ext cx="38348" cy="21675"/>
          </a:xfrm>
          <a:custGeom>
            <a:avLst/>
            <a:gdLst/>
            <a:ahLst/>
            <a:cxnLst/>
            <a:rect l="l" t="t" r="r" b="b"/>
            <a:pathLst>
              <a:path w="38348" h="21675">
                <a:moveTo>
                  <a:pt x="0" y="21675"/>
                </a:moveTo>
                <a:lnTo>
                  <a:pt x="38348" y="0"/>
                </a:lnTo>
              </a:path>
            </a:pathLst>
          </a:custGeom>
          <a:ln w="121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6801" y="2995448"/>
            <a:ext cx="55652" cy="285162"/>
          </a:xfrm>
          <a:custGeom>
            <a:avLst/>
            <a:gdLst/>
            <a:ahLst/>
            <a:cxnLst/>
            <a:rect l="l" t="t" r="r" b="b"/>
            <a:pathLst>
              <a:path w="55652" h="285162">
                <a:moveTo>
                  <a:pt x="0" y="0"/>
                </a:moveTo>
                <a:lnTo>
                  <a:pt x="55652" y="285162"/>
                </a:lnTo>
              </a:path>
            </a:pathLst>
          </a:custGeom>
          <a:ln w="253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8643" y="2514175"/>
            <a:ext cx="73601" cy="766434"/>
          </a:xfrm>
          <a:custGeom>
            <a:avLst/>
            <a:gdLst/>
            <a:ahLst/>
            <a:cxnLst/>
            <a:rect l="l" t="t" r="r" b="b"/>
            <a:pathLst>
              <a:path w="73601" h="766434">
                <a:moveTo>
                  <a:pt x="0" y="766434"/>
                </a:moveTo>
                <a:lnTo>
                  <a:pt x="73601" y="0"/>
                </a:lnTo>
              </a:path>
            </a:pathLst>
          </a:custGeom>
          <a:ln w="12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2245" y="2514175"/>
            <a:ext cx="918472" cy="0"/>
          </a:xfrm>
          <a:custGeom>
            <a:avLst/>
            <a:gdLst/>
            <a:ahLst/>
            <a:cxnLst/>
            <a:rect l="l" t="t" r="r" b="b"/>
            <a:pathLst>
              <a:path w="918472">
                <a:moveTo>
                  <a:pt x="0" y="0"/>
                </a:moveTo>
                <a:lnTo>
                  <a:pt x="918472" y="0"/>
                </a:lnTo>
              </a:path>
            </a:pathLst>
          </a:custGeom>
          <a:ln w="120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8839" y="3353602"/>
            <a:ext cx="982344" cy="42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44" baseline="1736" dirty="0" smtClean="0">
                <a:latin typeface="Arial"/>
                <a:cs typeface="Arial"/>
              </a:rPr>
              <a:t>w</a:t>
            </a:r>
            <a:r>
              <a:rPr sz="2400" spc="-15" baseline="1736" dirty="0" smtClean="0">
                <a:latin typeface="Arial"/>
                <a:cs typeface="Arial"/>
              </a:rPr>
              <a:t>here</a:t>
            </a:r>
            <a:r>
              <a:rPr sz="2400" spc="172" baseline="1736" dirty="0" smtClean="0">
                <a:latin typeface="Arial"/>
                <a:cs typeface="Arial"/>
              </a:rPr>
              <a:t> </a:t>
            </a:r>
            <a:r>
              <a:rPr sz="2400" i="1" spc="555" dirty="0" smtClean="0">
                <a:latin typeface="Times New Roman"/>
                <a:cs typeface="Times New Roman"/>
              </a:rPr>
              <a:t>n</a:t>
            </a:r>
            <a:r>
              <a:rPr sz="2100" i="1" spc="359" baseline="-23809" dirty="0" smtClean="0">
                <a:latin typeface="Times New Roman"/>
                <a:cs typeface="Times New Roman"/>
              </a:rPr>
              <a:t>e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8710" y="3446145"/>
            <a:ext cx="523113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Arial"/>
                <a:cs typeface="Arial"/>
              </a:rPr>
              <a:t>is 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den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ity 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unbound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electrons,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is 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charge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933825"/>
            <a:ext cx="7541895" cy="1913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580">
              <a:lnSpc>
                <a:spcPct val="100000"/>
              </a:lnSpc>
            </a:pPr>
            <a:r>
              <a:rPr sz="1600" spc="-10" dirty="0" smtClean="0">
                <a:latin typeface="Arial"/>
                <a:cs typeface="Arial"/>
              </a:rPr>
              <a:t>electron,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me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is 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ma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s 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electron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5" dirty="0" smtClean="0">
                <a:latin typeface="Arial"/>
                <a:cs typeface="Arial"/>
              </a:rPr>
              <a:t>If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inc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dent</a:t>
            </a:r>
            <a:r>
              <a:rPr sz="1600" spc="-15" dirty="0" smtClean="0">
                <a:latin typeface="Arial"/>
                <a:cs typeface="Arial"/>
              </a:rPr>
              <a:t> RF </a:t>
            </a:r>
            <a:r>
              <a:rPr sz="1600" spc="-5" dirty="0" smtClean="0">
                <a:latin typeface="Arial"/>
                <a:cs typeface="Arial"/>
              </a:rPr>
              <a:t>fr</a:t>
            </a:r>
            <a:r>
              <a:rPr sz="1600" spc="-15" dirty="0" smtClean="0">
                <a:latin typeface="Arial"/>
                <a:cs typeface="Arial"/>
              </a:rPr>
              <a:t>e</a:t>
            </a:r>
            <a:r>
              <a:rPr sz="1600" spc="-10" dirty="0" smtClean="0">
                <a:latin typeface="Arial"/>
                <a:cs typeface="Arial"/>
              </a:rPr>
              <a:t>quency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pla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5" dirty="0" smtClean="0">
                <a:latin typeface="Arial"/>
                <a:cs typeface="Arial"/>
              </a:rPr>
              <a:t>ma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is g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eater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than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 pla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5" dirty="0" smtClean="0">
                <a:latin typeface="Arial"/>
                <a:cs typeface="Arial"/>
              </a:rPr>
              <a:t>ma</a:t>
            </a:r>
            <a:r>
              <a:rPr sz="1600" spc="-5" dirty="0" smtClean="0">
                <a:latin typeface="Arial"/>
                <a:cs typeface="Arial"/>
              </a:rPr>
              <a:t> f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equency</a:t>
            </a:r>
            <a:endParaRPr sz="1600">
              <a:latin typeface="Arial"/>
              <a:cs typeface="Arial"/>
            </a:endParaRPr>
          </a:p>
          <a:p>
            <a:pPr marR="67945" algn="ctr">
              <a:lnSpc>
                <a:spcPct val="100000"/>
              </a:lnSpc>
            </a:pP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EM </a:t>
            </a:r>
            <a:r>
              <a:rPr sz="1600" spc="-10" dirty="0" smtClean="0">
                <a:latin typeface="Arial"/>
                <a:cs typeface="Arial"/>
              </a:rPr>
              <a:t>radiat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ses through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plasma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 the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plasma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s transparent.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 marL="1108075">
              <a:lnSpc>
                <a:spcPct val="100000"/>
              </a:lnSpc>
              <a:tabLst>
                <a:tab pos="1586230" algn="l"/>
              </a:tabLst>
            </a:pPr>
            <a:r>
              <a:rPr sz="2600" spc="944" dirty="0" smtClean="0">
                <a:latin typeface="Symbol"/>
                <a:cs typeface="Symbol"/>
              </a:rPr>
              <a:t></a:t>
            </a:r>
            <a:r>
              <a:rPr sz="2600" spc="944" dirty="0" smtClean="0">
                <a:latin typeface="Times New Roman"/>
                <a:cs typeface="Times New Roman"/>
              </a:rPr>
              <a:t>	</a:t>
            </a:r>
            <a:r>
              <a:rPr sz="2250" spc="950" dirty="0" smtClean="0">
                <a:latin typeface="Symbol"/>
                <a:cs typeface="Symbol"/>
              </a:rPr>
              <a:t></a:t>
            </a:r>
            <a:r>
              <a:rPr sz="2250" spc="45" dirty="0" smtClean="0">
                <a:latin typeface="Times New Roman"/>
                <a:cs typeface="Times New Roman"/>
              </a:rPr>
              <a:t> </a:t>
            </a:r>
            <a:r>
              <a:rPr sz="2600" spc="944" dirty="0" smtClean="0">
                <a:latin typeface="Symbol"/>
                <a:cs typeface="Symbol"/>
              </a:rPr>
              <a:t></a:t>
            </a:r>
            <a:r>
              <a:rPr sz="2600" spc="-355" dirty="0" smtClean="0">
                <a:latin typeface="Times New Roman"/>
                <a:cs typeface="Times New Roman"/>
              </a:rPr>
              <a:t> </a:t>
            </a:r>
            <a:r>
              <a:rPr sz="1950" i="1" spc="765" baseline="-23504" dirty="0" smtClean="0">
                <a:latin typeface="Times New Roman"/>
                <a:cs typeface="Times New Roman"/>
              </a:rPr>
              <a:t>p</a:t>
            </a:r>
            <a:endParaRPr sz="1950" baseline="-23504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ts val="1880"/>
              </a:lnSpc>
              <a:buFont typeface="Arial"/>
              <a:buChar char="•"/>
              <a:tabLst>
                <a:tab pos="354965" algn="l"/>
              </a:tabLst>
            </a:pPr>
            <a:r>
              <a:rPr sz="1600" spc="-15" dirty="0" smtClean="0">
                <a:latin typeface="Arial"/>
                <a:cs typeface="Arial"/>
              </a:rPr>
              <a:t>When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the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opposite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is </a:t>
            </a:r>
            <a:r>
              <a:rPr sz="1600" spc="-5" dirty="0" smtClean="0">
                <a:latin typeface="Arial"/>
                <a:cs typeface="Arial"/>
              </a:rPr>
              <a:t>tr</a:t>
            </a:r>
            <a:r>
              <a:rPr sz="1600" spc="-15" dirty="0" smtClean="0">
                <a:latin typeface="Arial"/>
                <a:cs typeface="Arial"/>
              </a:rPr>
              <a:t>u</a:t>
            </a:r>
            <a:r>
              <a:rPr sz="1600" spc="-10" dirty="0" smtClean="0">
                <a:latin typeface="Arial"/>
                <a:cs typeface="Arial"/>
              </a:rPr>
              <a:t>e,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pla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5" dirty="0" smtClean="0">
                <a:latin typeface="Arial"/>
                <a:cs typeface="Arial"/>
              </a:rPr>
              <a:t>ma </a:t>
            </a:r>
            <a:r>
              <a:rPr sz="1600" spc="-10" dirty="0" smtClean="0">
                <a:latin typeface="Arial"/>
                <a:cs typeface="Arial"/>
              </a:rPr>
              <a:t>acts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as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metal,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-5" dirty="0" smtClean="0">
                <a:latin typeface="Arial"/>
                <a:cs typeface="Arial"/>
              </a:rPr>
              <a:t> t</a:t>
            </a:r>
            <a:r>
              <a:rPr sz="1600" spc="-2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ansm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ts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2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ece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ves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575"/>
              </a:lnSpc>
            </a:pPr>
            <a:r>
              <a:rPr sz="1600" spc="-15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cro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ave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radiat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5905" y="2971665"/>
            <a:ext cx="392430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i="1" spc="90" dirty="0" smtClean="0">
                <a:latin typeface="Times New Roman"/>
                <a:cs typeface="Times New Roman"/>
              </a:rPr>
              <a:t>me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3463" y="2523689"/>
            <a:ext cx="711835" cy="43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85" dirty="0" smtClean="0">
                <a:latin typeface="Times New Roman"/>
                <a:cs typeface="Times New Roman"/>
              </a:rPr>
              <a:t>4</a:t>
            </a:r>
            <a:r>
              <a:rPr sz="2450" spc="-100" dirty="0" smtClean="0">
                <a:latin typeface="Symbol"/>
                <a:cs typeface="Symbol"/>
              </a:rPr>
              <a:t></a:t>
            </a:r>
            <a:r>
              <a:rPr sz="2300" i="1" spc="70" dirty="0" smtClean="0">
                <a:latin typeface="Times New Roman"/>
                <a:cs typeface="Times New Roman"/>
              </a:rPr>
              <a:t>n</a:t>
            </a:r>
            <a:r>
              <a:rPr sz="2025" i="1" spc="22" baseline="-24691" dirty="0" smtClean="0">
                <a:latin typeface="Times New Roman"/>
                <a:cs typeface="Times New Roman"/>
              </a:rPr>
              <a:t>e</a:t>
            </a:r>
            <a:r>
              <a:rPr sz="2025" i="1" spc="-270" baseline="-24691" dirty="0" smtClean="0">
                <a:latin typeface="Times New Roman"/>
                <a:cs typeface="Times New Roman"/>
              </a:rPr>
              <a:t> </a:t>
            </a:r>
            <a:r>
              <a:rPr sz="2300" i="1" spc="40" dirty="0" smtClean="0">
                <a:latin typeface="Times New Roman"/>
                <a:cs typeface="Times New Roman"/>
              </a:rPr>
              <a:t>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9412" y="2934687"/>
            <a:ext cx="114935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i="1" spc="20" dirty="0" smtClean="0">
                <a:latin typeface="Times New Roman"/>
                <a:cs typeface="Times New Roman"/>
              </a:rPr>
              <a:t>p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1033" y="2530423"/>
            <a:ext cx="114935" cy="218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20" dirty="0" smtClean="0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5096" y="2720408"/>
            <a:ext cx="648970" cy="380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7995" algn="l"/>
              </a:tabLst>
            </a:pPr>
            <a:r>
              <a:rPr sz="2450" spc="-35" dirty="0" smtClean="0">
                <a:latin typeface="Symbol"/>
                <a:cs typeface="Symbol"/>
              </a:rPr>
              <a:t></a:t>
            </a:r>
            <a:r>
              <a:rPr sz="2450" spc="-35" dirty="0" smtClean="0">
                <a:latin typeface="Times New Roman"/>
                <a:cs typeface="Times New Roman"/>
              </a:rPr>
              <a:t>	</a:t>
            </a:r>
            <a:r>
              <a:rPr sz="2300" spc="50" dirty="0" smtClean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0101" rIns="0" bIns="0" rtlCol="0">
            <a:noAutofit/>
          </a:bodyPr>
          <a:lstStyle/>
          <a:p>
            <a:pPr marL="686435">
              <a:lnSpc>
                <a:spcPts val="5235"/>
              </a:lnSpc>
            </a:pPr>
            <a:r>
              <a:rPr sz="4400" dirty="0" smtClean="0">
                <a:latin typeface="Arial"/>
                <a:cs typeface="Arial"/>
              </a:rPr>
              <a:t>Definit</a:t>
            </a:r>
            <a:r>
              <a:rPr sz="4400" spc="10" dirty="0" smtClean="0">
                <a:latin typeface="Arial"/>
                <a:cs typeface="Arial"/>
              </a:rPr>
              <a:t>i</a:t>
            </a:r>
            <a:r>
              <a:rPr sz="4400" spc="0" dirty="0" smtClean="0">
                <a:latin typeface="Arial"/>
                <a:cs typeface="Arial"/>
              </a:rPr>
              <a:t>on</a:t>
            </a:r>
            <a:r>
              <a:rPr sz="4400" spc="-25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of </a:t>
            </a:r>
            <a:r>
              <a:rPr sz="4400" spc="5" dirty="0" smtClean="0">
                <a:latin typeface="Arial"/>
                <a:cs typeface="Arial"/>
              </a:rPr>
              <a:t>P</a:t>
            </a:r>
            <a:r>
              <a:rPr sz="4400" spc="0" dirty="0" smtClean="0">
                <a:latin typeface="Arial"/>
                <a:cs typeface="Arial"/>
              </a:rPr>
              <a:t>la</a:t>
            </a:r>
            <a:r>
              <a:rPr sz="4400" spc="5" dirty="0" smtClean="0">
                <a:latin typeface="Arial"/>
                <a:cs typeface="Arial"/>
              </a:rPr>
              <a:t>s</a:t>
            </a:r>
            <a:r>
              <a:rPr sz="4400" spc="0" dirty="0" smtClean="0">
                <a:latin typeface="Arial"/>
                <a:cs typeface="Arial"/>
              </a:rPr>
              <a:t>ma</a:t>
            </a:r>
            <a:r>
              <a:rPr sz="4400" spc="-25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Cutoff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6903"/>
            <a:ext cx="7882255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46379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498850" algn="l"/>
              </a:tabLst>
            </a:pPr>
            <a:r>
              <a:rPr sz="2800" spc="-15" dirty="0" smtClean="0">
                <a:latin typeface="Arial"/>
                <a:cs typeface="Arial"/>
              </a:rPr>
              <a:t>Defin</a:t>
            </a:r>
            <a:r>
              <a:rPr sz="2800" spc="-10" dirty="0" smtClean="0">
                <a:latin typeface="Arial"/>
                <a:cs typeface="Arial"/>
              </a:rPr>
              <a:t>iti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cuto</a:t>
            </a:r>
            <a:r>
              <a:rPr sz="2800" spc="-10" dirty="0" smtClean="0">
                <a:latin typeface="Arial"/>
                <a:cs typeface="Arial"/>
              </a:rPr>
              <a:t>ff:	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place</a:t>
            </a:r>
            <a:r>
              <a:rPr sz="2800" spc="-20" dirty="0" smtClean="0">
                <a:latin typeface="Arial"/>
                <a:cs typeface="Arial"/>
              </a:rPr>
              <a:t>ment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rr</a:t>
            </a:r>
            <a:r>
              <a:rPr sz="2800" spc="-15" dirty="0" smtClean="0">
                <a:latin typeface="Arial"/>
                <a:cs typeface="Arial"/>
              </a:rPr>
              <a:t>ent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el </a:t>
            </a:r>
            <a:r>
              <a:rPr sz="2800" spc="-20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 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ctro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tic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imp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 su</a:t>
            </a:r>
            <a:r>
              <a:rPr sz="2800" spc="-10" dirty="0" smtClean="0">
                <a:latin typeface="Arial"/>
                <a:cs typeface="Arial"/>
              </a:rPr>
              <a:t>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ctro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tic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off 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15" dirty="0" smtClean="0">
                <a:latin typeface="Arial"/>
                <a:cs typeface="Arial"/>
              </a:rPr>
              <a:t>net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pla</a:t>
            </a:r>
            <a:r>
              <a:rPr sz="2800" spc="-20" dirty="0" smtClean="0">
                <a:latin typeface="Arial"/>
                <a:cs typeface="Arial"/>
              </a:rPr>
              <a:t>sma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Char char="•"/>
            </a:pPr>
            <a:endParaRPr sz="650"/>
          </a:p>
          <a:p>
            <a:pPr marL="355600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25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off,</a:t>
            </a:r>
            <a:r>
              <a:rPr sz="2800" spc="-15" dirty="0" smtClean="0">
                <a:latin typeface="Arial"/>
                <a:cs typeface="Arial"/>
              </a:rPr>
              <a:t> the 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ctro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tic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ef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ted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pl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sma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1"/>
              </a:spcBef>
              <a:buFont typeface="Arial"/>
              <a:buChar char="•"/>
            </a:pPr>
            <a:endParaRPr sz="550"/>
          </a:p>
          <a:p>
            <a:pPr marL="756285" marR="147955" indent="-287020">
              <a:lnSpc>
                <a:spcPct val="80000"/>
              </a:lnSpc>
            </a:pPr>
            <a:r>
              <a:rPr sz="2400" dirty="0" smtClean="0">
                <a:latin typeface="Arial"/>
                <a:cs typeface="Arial"/>
              </a:rPr>
              <a:t>–</a:t>
            </a:r>
            <a:r>
              <a:rPr sz="2400" spc="25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EM w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ves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are cuto</a:t>
            </a:r>
            <a:r>
              <a:rPr sz="2400" spc="5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om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ansmiss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on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through the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sma.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6"/>
              </a:spcBef>
            </a:pPr>
            <a:endParaRPr sz="650"/>
          </a:p>
          <a:p>
            <a:pPr marL="355600" marR="5270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25" dirty="0" smtClean="0">
                <a:latin typeface="Arial"/>
                <a:cs typeface="Arial"/>
              </a:rPr>
              <a:t>Wh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cuto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ctro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tic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ma.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075">
              <a:lnSpc>
                <a:spcPct val="100000"/>
              </a:lnSpc>
            </a:pPr>
            <a:r>
              <a:rPr sz="4000" b="1" spc="-20" dirty="0" smtClean="0">
                <a:latin typeface="Arial"/>
                <a:cs typeface="Arial"/>
              </a:rPr>
              <a:t>Steering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Fo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20" dirty="0" smtClean="0">
                <a:latin typeface="Arial"/>
                <a:cs typeface="Arial"/>
              </a:rPr>
              <a:t>usi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when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endParaRPr sz="4000">
              <a:latin typeface="Arial"/>
              <a:cs typeface="Arial"/>
            </a:endParaRPr>
          </a:p>
          <a:p>
            <a:pPr marL="130175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Plasma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sity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is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Below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Cut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15" dirty="0" smtClean="0">
                <a:latin typeface="Arial"/>
                <a:cs typeface="Arial"/>
              </a:rPr>
              <a:t>ff.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5402"/>
            <a:ext cx="8026400" cy="4162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282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Ste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ring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focus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also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ach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365"/>
              </a:lnSpc>
            </a:pPr>
            <a:r>
              <a:rPr sz="240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asma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nsity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is be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ow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cutof</a:t>
            </a:r>
            <a:r>
              <a:rPr sz="2400" spc="5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56285" marR="299085" lvl="1" indent="-287020">
              <a:lnSpc>
                <a:spcPct val="80000"/>
              </a:lnSpc>
              <a:spcBef>
                <a:spcPts val="445"/>
              </a:spcBef>
              <a:buFont typeface="Arial"/>
              <a:buChar char="–"/>
              <a:tabLst>
                <a:tab pos="756285" algn="l"/>
              </a:tabLst>
            </a:pPr>
            <a:r>
              <a:rPr sz="1800" b="1" dirty="0" smtClean="0">
                <a:latin typeface="Arial"/>
                <a:cs typeface="Arial"/>
              </a:rPr>
              <a:t>T</a:t>
            </a:r>
            <a:r>
              <a:rPr sz="1800" b="1" spc="5" dirty="0" smtClean="0">
                <a:latin typeface="Arial"/>
                <a:cs typeface="Arial"/>
              </a:rPr>
              <a:t>h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sp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ed 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f ele</a:t>
            </a:r>
            <a:r>
              <a:rPr sz="1800" b="1" spc="-10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trom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etic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40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45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es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in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 p</a:t>
            </a:r>
            <a:r>
              <a:rPr sz="1800" b="1" spc="5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ma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s a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ncti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-2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of p</a:t>
            </a:r>
            <a:r>
              <a:rPr sz="1800" b="1" spc="5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ma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5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en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it</a:t>
            </a:r>
            <a:r>
              <a:rPr sz="1800" b="1" spc="-15" dirty="0" smtClean="0">
                <a:latin typeface="Arial"/>
                <a:cs typeface="Arial"/>
              </a:rPr>
              <a:t>y</a:t>
            </a:r>
            <a:r>
              <a:rPr sz="1800" b="1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14"/>
              </a:spcBef>
              <a:buFont typeface="Arial"/>
              <a:buChar char="–"/>
            </a:pPr>
            <a:endParaRPr sz="550"/>
          </a:p>
          <a:p>
            <a:pPr marL="355600" marR="231775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An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effective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-15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ne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Law caus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ref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action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el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ct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omagnetic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ves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pass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through a plasma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variab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sity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(plasma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sity varyi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om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conta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ner to c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ntai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er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conta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sma)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</a:tabLst>
            </a:pPr>
            <a:r>
              <a:rPr sz="1800" b="1" dirty="0" smtClean="0">
                <a:latin typeface="Arial"/>
                <a:cs typeface="Arial"/>
              </a:rPr>
              <a:t>th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en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b</a:t>
            </a:r>
            <a:r>
              <a:rPr sz="1800" b="1" spc="5" dirty="0" smtClean="0">
                <a:latin typeface="Arial"/>
                <a:cs typeface="Arial"/>
              </a:rPr>
              <a:t>l</a:t>
            </a:r>
            <a:r>
              <a:rPr sz="1800" b="1" spc="0" dirty="0" smtClean="0">
                <a:latin typeface="Arial"/>
                <a:cs typeface="Arial"/>
              </a:rPr>
              <a:t>es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o</a:t>
            </a:r>
            <a:r>
              <a:rPr sz="1800" b="1" spc="0" dirty="0" smtClean="0">
                <a:latin typeface="Arial"/>
                <a:cs typeface="Arial"/>
              </a:rPr>
              <a:t>cu</a:t>
            </a:r>
            <a:r>
              <a:rPr sz="1800" b="1" spc="-10" dirty="0" smtClean="0">
                <a:latin typeface="Arial"/>
                <a:cs typeface="Arial"/>
              </a:rPr>
              <a:t>s</a:t>
            </a:r>
            <a:r>
              <a:rPr sz="1800" b="1" spc="0" dirty="0" smtClean="0">
                <a:latin typeface="Arial"/>
                <a:cs typeface="Arial"/>
              </a:rPr>
              <a:t>i</a:t>
            </a:r>
            <a:r>
              <a:rPr sz="1800" b="1" spc="5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g of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the ele</a:t>
            </a:r>
            <a:r>
              <a:rPr sz="1800" b="1" spc="-10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trom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etic</a:t>
            </a:r>
            <a:r>
              <a:rPr sz="1800" b="1" spc="-10" dirty="0" smtClean="0">
                <a:latin typeface="Arial"/>
                <a:cs typeface="Arial"/>
              </a:rPr>
              <a:t> </a:t>
            </a:r>
            <a:r>
              <a:rPr sz="1800" b="1" spc="40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a</a:t>
            </a:r>
            <a:r>
              <a:rPr sz="1800" b="1" spc="-45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1800" b="1" dirty="0" smtClean="0">
                <a:latin typeface="Arial"/>
                <a:cs typeface="Arial"/>
              </a:rPr>
              <a:t>de</a:t>
            </a:r>
            <a:r>
              <a:rPr sz="1800" b="1" spc="-10" dirty="0" smtClean="0">
                <a:latin typeface="Arial"/>
                <a:cs typeface="Arial"/>
              </a:rPr>
              <a:t>c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15" dirty="0" smtClean="0">
                <a:latin typeface="Arial"/>
                <a:cs typeface="Arial"/>
              </a:rPr>
              <a:t>e</a:t>
            </a:r>
            <a:r>
              <a:rPr sz="1800" b="1" spc="-10" dirty="0" smtClean="0">
                <a:latin typeface="Arial"/>
                <a:cs typeface="Arial"/>
              </a:rPr>
              <a:t>ase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20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be</a:t>
            </a:r>
            <a:r>
              <a:rPr sz="1800" b="1" spc="-10" dirty="0" smtClean="0">
                <a:latin typeface="Arial"/>
                <a:cs typeface="Arial"/>
              </a:rPr>
              <a:t>am</a:t>
            </a:r>
            <a:r>
              <a:rPr sz="1800" b="1" spc="35" dirty="0" smtClean="0">
                <a:latin typeface="Arial"/>
                <a:cs typeface="Arial"/>
              </a:rPr>
              <a:t>w</a:t>
            </a:r>
            <a:r>
              <a:rPr sz="1800" b="1" spc="0" dirty="0" smtClean="0">
                <a:latin typeface="Arial"/>
                <a:cs typeface="Arial"/>
              </a:rPr>
              <a:t>idt</a:t>
            </a:r>
            <a:r>
              <a:rPr sz="1800" b="1" spc="-10" dirty="0" smtClean="0">
                <a:latin typeface="Arial"/>
                <a:cs typeface="Arial"/>
              </a:rPr>
              <a:t>h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1800" b="1" dirty="0" smtClean="0">
                <a:latin typeface="Arial"/>
                <a:cs typeface="Arial"/>
              </a:rPr>
              <a:t>i</a:t>
            </a:r>
            <a:r>
              <a:rPr sz="1800" b="1" spc="5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d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cti</a:t>
            </a:r>
            <a:r>
              <a:rPr sz="1800" b="1" spc="-45" dirty="0" smtClean="0">
                <a:latin typeface="Arial"/>
                <a:cs typeface="Arial"/>
              </a:rPr>
              <a:t>v</a:t>
            </a:r>
            <a:r>
              <a:rPr sz="1800" b="1" spc="0" dirty="0" smtClean="0">
                <a:latin typeface="Arial"/>
                <a:cs typeface="Arial"/>
              </a:rPr>
              <a:t>ity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1800" b="1" dirty="0" smtClean="0">
                <a:latin typeface="Arial"/>
                <a:cs typeface="Arial"/>
              </a:rPr>
              <a:t>i</a:t>
            </a:r>
            <a:r>
              <a:rPr sz="1800" b="1" spc="5" dirty="0" smtClean="0">
                <a:latin typeface="Arial"/>
                <a:cs typeface="Arial"/>
              </a:rPr>
              <a:t>n</a:t>
            </a:r>
            <a:r>
              <a:rPr sz="1800" b="1" spc="0" dirty="0" smtClean="0">
                <a:latin typeface="Arial"/>
                <a:cs typeface="Arial"/>
              </a:rPr>
              <a:t>c</a:t>
            </a:r>
            <a:r>
              <a:rPr sz="1800" b="1" spc="-10" dirty="0" smtClean="0">
                <a:latin typeface="Arial"/>
                <a:cs typeface="Arial"/>
              </a:rPr>
              <a:t>r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-10" dirty="0" smtClean="0">
                <a:latin typeface="Arial"/>
                <a:cs typeface="Arial"/>
              </a:rPr>
              <a:t>e</a:t>
            </a:r>
            <a:r>
              <a:rPr sz="1800" b="1" spc="0" dirty="0" smtClean="0">
                <a:latin typeface="Arial"/>
                <a:cs typeface="Arial"/>
              </a:rPr>
              <a:t>s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Arial"/>
                <a:cs typeface="Arial"/>
              </a:rPr>
              <a:t>antenna r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n</a:t>
            </a:r>
            <a:r>
              <a:rPr sz="1800" b="1" spc="5" dirty="0" smtClean="0">
                <a:latin typeface="Arial"/>
                <a:cs typeface="Arial"/>
              </a:rPr>
              <a:t>g</a:t>
            </a:r>
            <a:r>
              <a:rPr sz="1800" b="1" spc="0" dirty="0" smtClean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81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latin typeface="Arial"/>
                <a:cs typeface="Arial"/>
              </a:rPr>
              <a:t>The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eeri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5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ocus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y 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pl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sma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can occur on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365"/>
              </a:lnSpc>
            </a:pPr>
            <a:r>
              <a:rPr sz="2400" dirty="0" smtClean="0">
                <a:latin typeface="Arial"/>
                <a:cs typeface="Arial"/>
              </a:rPr>
              <a:t>a time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sca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sec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ct val="100000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4000" b="1" spc="-20" dirty="0" smtClean="0">
                <a:latin typeface="Arial"/>
                <a:cs typeface="Arial"/>
              </a:rPr>
              <a:t>Steering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2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Fo</a:t>
            </a:r>
            <a:r>
              <a:rPr sz="4000" b="1" spc="-40" dirty="0" smtClean="0">
                <a:latin typeface="Arial"/>
                <a:cs typeface="Arial"/>
              </a:rPr>
              <a:t>c</a:t>
            </a:r>
            <a:r>
              <a:rPr sz="4000" b="1" spc="-20" dirty="0" smtClean="0">
                <a:latin typeface="Arial"/>
                <a:cs typeface="Arial"/>
              </a:rPr>
              <a:t>usi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g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when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endParaRPr sz="4000">
              <a:latin typeface="Arial"/>
              <a:cs typeface="Arial"/>
            </a:endParaRPr>
          </a:p>
          <a:p>
            <a:pPr marL="635" marR="1905" algn="ctr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Plasma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sity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is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Below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Cut</a:t>
            </a:r>
            <a:r>
              <a:rPr sz="4000" b="1" spc="-45" dirty="0" smtClean="0">
                <a:latin typeface="Arial"/>
                <a:cs typeface="Arial"/>
              </a:rPr>
              <a:t>o</a:t>
            </a:r>
            <a:r>
              <a:rPr sz="4000" b="1" spc="-15" dirty="0" smtClean="0">
                <a:latin typeface="Arial"/>
                <a:cs typeface="Arial"/>
              </a:rPr>
              <a:t>ff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871"/>
            <a:ext cx="7496175" cy="3910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waves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 see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 slid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sma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di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nsiti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asma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nsiti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cuto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2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cusing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eved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asma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nsiti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5180" rIns="0" bIns="0" rtlCol="0">
            <a:noAutofit/>
          </a:bodyPr>
          <a:lstStyle/>
          <a:p>
            <a:pPr marL="250190">
              <a:lnSpc>
                <a:spcPts val="3329"/>
              </a:lnSpc>
            </a:pPr>
            <a:r>
              <a:rPr sz="2800" b="1" spc="-20" dirty="0" smtClean="0">
                <a:latin typeface="Arial"/>
                <a:cs typeface="Arial"/>
              </a:rPr>
              <a:t>F</a:t>
            </a:r>
            <a:r>
              <a:rPr sz="2800" b="1" spc="-35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cusing</a:t>
            </a:r>
            <a:r>
              <a:rPr sz="2800" b="1" spc="25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w</a:t>
            </a:r>
            <a:r>
              <a:rPr sz="2800" b="1" spc="-30" dirty="0" smtClean="0">
                <a:latin typeface="Arial"/>
                <a:cs typeface="Arial"/>
              </a:rPr>
              <a:t>h</a:t>
            </a:r>
            <a:r>
              <a:rPr sz="2800" b="1" spc="-20" dirty="0" smtClean="0">
                <a:latin typeface="Arial"/>
                <a:cs typeface="Arial"/>
              </a:rPr>
              <a:t>en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the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Plasma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Density</a:t>
            </a:r>
            <a:r>
              <a:rPr sz="2800" b="1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is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Below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75" algn="ctr">
              <a:lnSpc>
                <a:spcPct val="100000"/>
              </a:lnSpc>
            </a:pPr>
            <a:r>
              <a:rPr sz="2800" b="1" spc="-15" dirty="0" smtClean="0">
                <a:latin typeface="Arial"/>
                <a:cs typeface="Arial"/>
              </a:rPr>
              <a:t>Cutoff.</a:t>
            </a:r>
            <a:endParaRPr sz="2800">
              <a:latin typeface="Arial"/>
              <a:cs typeface="Arial"/>
            </a:endParaRPr>
          </a:p>
          <a:p>
            <a:pPr marL="12700" marR="12700" indent="0" algn="ctr">
              <a:lnSpc>
                <a:spcPct val="100000"/>
              </a:lnSpc>
              <a:spcBef>
                <a:spcPts val="295"/>
              </a:spcBef>
            </a:pPr>
            <a:r>
              <a:rPr sz="2000" b="1" dirty="0" smtClean="0">
                <a:latin typeface="Arial"/>
                <a:cs typeface="Arial"/>
              </a:rPr>
              <a:t>By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i</a:t>
            </a:r>
            <a:r>
              <a:rPr sz="2000" b="1" spc="-10" dirty="0" smtClean="0">
                <a:latin typeface="Arial"/>
                <a:cs typeface="Arial"/>
              </a:rPr>
              <a:t>n</a:t>
            </a:r>
            <a:r>
              <a:rPr sz="2000" b="1" spc="0" dirty="0" smtClean="0">
                <a:latin typeface="Arial"/>
                <a:cs typeface="Arial"/>
              </a:rPr>
              <a:t>creasi</a:t>
            </a:r>
            <a:r>
              <a:rPr sz="2000" b="1" spc="-10" dirty="0" smtClean="0">
                <a:latin typeface="Arial"/>
                <a:cs typeface="Arial"/>
              </a:rPr>
              <a:t>n</a:t>
            </a:r>
            <a:r>
              <a:rPr sz="2000" b="1" spc="0" dirty="0" smtClean="0">
                <a:latin typeface="Arial"/>
                <a:cs typeface="Arial"/>
              </a:rPr>
              <a:t>g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the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p</a:t>
            </a:r>
            <a:r>
              <a:rPr sz="2000" b="1" spc="-10" dirty="0" smtClean="0">
                <a:latin typeface="Arial"/>
                <a:cs typeface="Arial"/>
              </a:rPr>
              <a:t>l</a:t>
            </a:r>
            <a:r>
              <a:rPr sz="2000" b="1" spc="0" dirty="0" smtClean="0">
                <a:latin typeface="Arial"/>
                <a:cs typeface="Arial"/>
              </a:rPr>
              <a:t>as</a:t>
            </a:r>
            <a:r>
              <a:rPr sz="2000" b="1" spc="-10" dirty="0" smtClean="0">
                <a:latin typeface="Arial"/>
                <a:cs typeface="Arial"/>
              </a:rPr>
              <a:t>m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dens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ty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up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and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d</a:t>
            </a:r>
            <a:r>
              <a:rPr sz="2000" b="1" spc="-20" dirty="0" smtClean="0">
                <a:latin typeface="Arial"/>
                <a:cs typeface="Arial"/>
              </a:rPr>
              <a:t>o</a:t>
            </a:r>
            <a:r>
              <a:rPr sz="2000" b="1" spc="30" dirty="0" smtClean="0">
                <a:latin typeface="Arial"/>
                <a:cs typeface="Arial"/>
              </a:rPr>
              <a:t>w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-4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from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the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bore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site plas</a:t>
            </a:r>
            <a:r>
              <a:rPr sz="2000" b="1" spc="-10" dirty="0" smtClean="0">
                <a:latin typeface="Arial"/>
                <a:cs typeface="Arial"/>
              </a:rPr>
              <a:t>m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tube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30" dirty="0" smtClean="0">
                <a:latin typeface="Arial"/>
                <a:cs typeface="Arial"/>
              </a:rPr>
              <a:t>w</a:t>
            </a:r>
            <a:r>
              <a:rPr sz="2000" b="1" spc="0" dirty="0" smtClean="0">
                <a:latin typeface="Arial"/>
                <a:cs typeface="Arial"/>
              </a:rPr>
              <a:t>e</a:t>
            </a:r>
            <a:r>
              <a:rPr sz="2000" b="1" spc="-5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obtain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 con</a:t>
            </a:r>
            <a:r>
              <a:rPr sz="2000" b="1" spc="-25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ergent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p</a:t>
            </a:r>
            <a:r>
              <a:rPr sz="2000" b="1" spc="-10" dirty="0" smtClean="0">
                <a:latin typeface="Arial"/>
                <a:cs typeface="Arial"/>
              </a:rPr>
              <a:t>l</a:t>
            </a:r>
            <a:r>
              <a:rPr sz="2000" b="1" spc="0" dirty="0" smtClean="0">
                <a:latin typeface="Arial"/>
                <a:cs typeface="Arial"/>
              </a:rPr>
              <a:t>asma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lens.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This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increases directi</a:t>
            </a:r>
            <a:r>
              <a:rPr sz="2000" b="1" spc="-25" dirty="0" smtClean="0">
                <a:latin typeface="Arial"/>
                <a:cs typeface="Arial"/>
              </a:rPr>
              <a:t>v</a:t>
            </a:r>
            <a:r>
              <a:rPr sz="2000" b="1" spc="0" dirty="0" smtClean="0">
                <a:latin typeface="Arial"/>
                <a:cs typeface="Arial"/>
              </a:rPr>
              <a:t>it</a:t>
            </a:r>
            <a:r>
              <a:rPr sz="2000" b="1" spc="-35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26676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138120" y="0"/>
                </a:moveTo>
                <a:lnTo>
                  <a:pt x="96595" y="9871"/>
                </a:lnTo>
                <a:lnTo>
                  <a:pt x="60360" y="30241"/>
                </a:lnTo>
                <a:lnTo>
                  <a:pt x="31146" y="59377"/>
                </a:lnTo>
                <a:lnTo>
                  <a:pt x="10683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1" y="199955"/>
                </a:lnTo>
                <a:lnTo>
                  <a:pt x="26037" y="236276"/>
                </a:lnTo>
                <a:lnTo>
                  <a:pt x="53426" y="266340"/>
                </a:lnTo>
                <a:lnTo>
                  <a:pt x="88718" y="288562"/>
                </a:lnTo>
                <a:lnTo>
                  <a:pt x="130613" y="301358"/>
                </a:lnTo>
                <a:lnTo>
                  <a:pt x="161570" y="303868"/>
                </a:lnTo>
                <a:lnTo>
                  <a:pt x="175493" y="302394"/>
                </a:lnTo>
                <a:lnTo>
                  <a:pt x="214612" y="290703"/>
                </a:lnTo>
                <a:lnTo>
                  <a:pt x="248554" y="269042"/>
                </a:lnTo>
                <a:lnTo>
                  <a:pt x="275766" y="238611"/>
                </a:lnTo>
                <a:lnTo>
                  <a:pt x="294696" y="200611"/>
                </a:lnTo>
                <a:lnTo>
                  <a:pt x="303793" y="156241"/>
                </a:lnTo>
                <a:lnTo>
                  <a:pt x="304371" y="140243"/>
                </a:lnTo>
                <a:lnTo>
                  <a:pt x="302709" y="126517"/>
                </a:lnTo>
                <a:lnTo>
                  <a:pt x="290588" y="87987"/>
                </a:lnTo>
                <a:lnTo>
                  <a:pt x="268611" y="54610"/>
                </a:lnTo>
                <a:lnTo>
                  <a:pt x="237865" y="27899"/>
                </a:lnTo>
                <a:lnTo>
                  <a:pt x="199435" y="9368"/>
                </a:lnTo>
                <a:lnTo>
                  <a:pt x="154408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26676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0" y="151740"/>
                </a:moveTo>
                <a:lnTo>
                  <a:pt x="6105" y="108874"/>
                </a:lnTo>
                <a:lnTo>
                  <a:pt x="23267" y="70739"/>
                </a:lnTo>
                <a:lnTo>
                  <a:pt x="49757" y="39064"/>
                </a:lnTo>
                <a:lnTo>
                  <a:pt x="83844" y="15580"/>
                </a:lnTo>
                <a:lnTo>
                  <a:pt x="123797" y="2017"/>
                </a:lnTo>
                <a:lnTo>
                  <a:pt x="138120" y="0"/>
                </a:lnTo>
                <a:lnTo>
                  <a:pt x="154408" y="530"/>
                </a:lnTo>
                <a:lnTo>
                  <a:pt x="199435" y="9368"/>
                </a:lnTo>
                <a:lnTo>
                  <a:pt x="237865" y="27899"/>
                </a:lnTo>
                <a:lnTo>
                  <a:pt x="268611" y="54610"/>
                </a:lnTo>
                <a:lnTo>
                  <a:pt x="290588" y="87987"/>
                </a:lnTo>
                <a:lnTo>
                  <a:pt x="302709" y="126517"/>
                </a:lnTo>
                <a:lnTo>
                  <a:pt x="304371" y="140243"/>
                </a:lnTo>
                <a:lnTo>
                  <a:pt x="303793" y="156241"/>
                </a:lnTo>
                <a:lnTo>
                  <a:pt x="294696" y="200611"/>
                </a:lnTo>
                <a:lnTo>
                  <a:pt x="275766" y="238611"/>
                </a:lnTo>
                <a:lnTo>
                  <a:pt x="248554" y="269042"/>
                </a:lnTo>
                <a:lnTo>
                  <a:pt x="214612" y="290703"/>
                </a:lnTo>
                <a:lnTo>
                  <a:pt x="175493" y="302394"/>
                </a:lnTo>
                <a:lnTo>
                  <a:pt x="161570" y="303868"/>
                </a:lnTo>
                <a:lnTo>
                  <a:pt x="145821" y="303254"/>
                </a:lnTo>
                <a:lnTo>
                  <a:pt x="102014" y="293953"/>
                </a:lnTo>
                <a:lnTo>
                  <a:pt x="64376" y="274697"/>
                </a:lnTo>
                <a:lnTo>
                  <a:pt x="34208" y="247071"/>
                </a:lnTo>
                <a:lnTo>
                  <a:pt x="12810" y="212659"/>
                </a:lnTo>
                <a:lnTo>
                  <a:pt x="1481" y="173048"/>
                </a:lnTo>
                <a:lnTo>
                  <a:pt x="0" y="15174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32010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138120" y="0"/>
                </a:moveTo>
                <a:lnTo>
                  <a:pt x="96595" y="9871"/>
                </a:lnTo>
                <a:lnTo>
                  <a:pt x="60360" y="30241"/>
                </a:lnTo>
                <a:lnTo>
                  <a:pt x="31146" y="59377"/>
                </a:lnTo>
                <a:lnTo>
                  <a:pt x="10683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1" y="199955"/>
                </a:lnTo>
                <a:lnTo>
                  <a:pt x="26037" y="236276"/>
                </a:lnTo>
                <a:lnTo>
                  <a:pt x="53426" y="266340"/>
                </a:lnTo>
                <a:lnTo>
                  <a:pt x="88718" y="288562"/>
                </a:lnTo>
                <a:lnTo>
                  <a:pt x="130613" y="301358"/>
                </a:lnTo>
                <a:lnTo>
                  <a:pt x="161570" y="303868"/>
                </a:lnTo>
                <a:lnTo>
                  <a:pt x="175493" y="302394"/>
                </a:lnTo>
                <a:lnTo>
                  <a:pt x="214612" y="290703"/>
                </a:lnTo>
                <a:lnTo>
                  <a:pt x="248554" y="269042"/>
                </a:lnTo>
                <a:lnTo>
                  <a:pt x="275766" y="238611"/>
                </a:lnTo>
                <a:lnTo>
                  <a:pt x="294696" y="200611"/>
                </a:lnTo>
                <a:lnTo>
                  <a:pt x="303793" y="156241"/>
                </a:lnTo>
                <a:lnTo>
                  <a:pt x="304371" y="140243"/>
                </a:lnTo>
                <a:lnTo>
                  <a:pt x="302709" y="126517"/>
                </a:lnTo>
                <a:lnTo>
                  <a:pt x="290588" y="87987"/>
                </a:lnTo>
                <a:lnTo>
                  <a:pt x="268611" y="54610"/>
                </a:lnTo>
                <a:lnTo>
                  <a:pt x="237865" y="27899"/>
                </a:lnTo>
                <a:lnTo>
                  <a:pt x="199435" y="9368"/>
                </a:lnTo>
                <a:lnTo>
                  <a:pt x="154408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32010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0" y="151740"/>
                </a:moveTo>
                <a:lnTo>
                  <a:pt x="6105" y="108874"/>
                </a:lnTo>
                <a:lnTo>
                  <a:pt x="23267" y="70739"/>
                </a:lnTo>
                <a:lnTo>
                  <a:pt x="49757" y="39064"/>
                </a:lnTo>
                <a:lnTo>
                  <a:pt x="83844" y="15580"/>
                </a:lnTo>
                <a:lnTo>
                  <a:pt x="123797" y="2017"/>
                </a:lnTo>
                <a:lnTo>
                  <a:pt x="138120" y="0"/>
                </a:lnTo>
                <a:lnTo>
                  <a:pt x="154408" y="530"/>
                </a:lnTo>
                <a:lnTo>
                  <a:pt x="199435" y="9368"/>
                </a:lnTo>
                <a:lnTo>
                  <a:pt x="237865" y="27899"/>
                </a:lnTo>
                <a:lnTo>
                  <a:pt x="268611" y="54610"/>
                </a:lnTo>
                <a:lnTo>
                  <a:pt x="290588" y="87987"/>
                </a:lnTo>
                <a:lnTo>
                  <a:pt x="302709" y="126517"/>
                </a:lnTo>
                <a:lnTo>
                  <a:pt x="304371" y="140243"/>
                </a:lnTo>
                <a:lnTo>
                  <a:pt x="303793" y="156241"/>
                </a:lnTo>
                <a:lnTo>
                  <a:pt x="294696" y="200611"/>
                </a:lnTo>
                <a:lnTo>
                  <a:pt x="275766" y="238611"/>
                </a:lnTo>
                <a:lnTo>
                  <a:pt x="248554" y="269042"/>
                </a:lnTo>
                <a:lnTo>
                  <a:pt x="214612" y="290703"/>
                </a:lnTo>
                <a:lnTo>
                  <a:pt x="175493" y="302394"/>
                </a:lnTo>
                <a:lnTo>
                  <a:pt x="161570" y="303868"/>
                </a:lnTo>
                <a:lnTo>
                  <a:pt x="145821" y="303254"/>
                </a:lnTo>
                <a:lnTo>
                  <a:pt x="102014" y="293953"/>
                </a:lnTo>
                <a:lnTo>
                  <a:pt x="64376" y="274697"/>
                </a:lnTo>
                <a:lnTo>
                  <a:pt x="34208" y="247071"/>
                </a:lnTo>
                <a:lnTo>
                  <a:pt x="12810" y="212659"/>
                </a:lnTo>
                <a:lnTo>
                  <a:pt x="1481" y="173048"/>
                </a:lnTo>
                <a:lnTo>
                  <a:pt x="0" y="15174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37344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138120" y="0"/>
                </a:moveTo>
                <a:lnTo>
                  <a:pt x="96595" y="9871"/>
                </a:lnTo>
                <a:lnTo>
                  <a:pt x="60360" y="30241"/>
                </a:lnTo>
                <a:lnTo>
                  <a:pt x="31146" y="59377"/>
                </a:lnTo>
                <a:lnTo>
                  <a:pt x="10683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1" y="199955"/>
                </a:lnTo>
                <a:lnTo>
                  <a:pt x="26037" y="236276"/>
                </a:lnTo>
                <a:lnTo>
                  <a:pt x="53426" y="266340"/>
                </a:lnTo>
                <a:lnTo>
                  <a:pt x="88718" y="288562"/>
                </a:lnTo>
                <a:lnTo>
                  <a:pt x="130613" y="301358"/>
                </a:lnTo>
                <a:lnTo>
                  <a:pt x="161570" y="303868"/>
                </a:lnTo>
                <a:lnTo>
                  <a:pt x="175493" y="302394"/>
                </a:lnTo>
                <a:lnTo>
                  <a:pt x="214612" y="290703"/>
                </a:lnTo>
                <a:lnTo>
                  <a:pt x="248554" y="269042"/>
                </a:lnTo>
                <a:lnTo>
                  <a:pt x="275766" y="238611"/>
                </a:lnTo>
                <a:lnTo>
                  <a:pt x="294696" y="200611"/>
                </a:lnTo>
                <a:lnTo>
                  <a:pt x="303793" y="156241"/>
                </a:lnTo>
                <a:lnTo>
                  <a:pt x="304371" y="140243"/>
                </a:lnTo>
                <a:lnTo>
                  <a:pt x="302709" y="126517"/>
                </a:lnTo>
                <a:lnTo>
                  <a:pt x="290588" y="87987"/>
                </a:lnTo>
                <a:lnTo>
                  <a:pt x="268611" y="54610"/>
                </a:lnTo>
                <a:lnTo>
                  <a:pt x="237865" y="27899"/>
                </a:lnTo>
                <a:lnTo>
                  <a:pt x="199435" y="9368"/>
                </a:lnTo>
                <a:lnTo>
                  <a:pt x="154408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37344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0" y="151740"/>
                </a:moveTo>
                <a:lnTo>
                  <a:pt x="6105" y="108874"/>
                </a:lnTo>
                <a:lnTo>
                  <a:pt x="23267" y="70739"/>
                </a:lnTo>
                <a:lnTo>
                  <a:pt x="49757" y="39064"/>
                </a:lnTo>
                <a:lnTo>
                  <a:pt x="83844" y="15580"/>
                </a:lnTo>
                <a:lnTo>
                  <a:pt x="123797" y="2017"/>
                </a:lnTo>
                <a:lnTo>
                  <a:pt x="138120" y="0"/>
                </a:lnTo>
                <a:lnTo>
                  <a:pt x="154408" y="530"/>
                </a:lnTo>
                <a:lnTo>
                  <a:pt x="199435" y="9368"/>
                </a:lnTo>
                <a:lnTo>
                  <a:pt x="237865" y="27899"/>
                </a:lnTo>
                <a:lnTo>
                  <a:pt x="268611" y="54610"/>
                </a:lnTo>
                <a:lnTo>
                  <a:pt x="290588" y="87987"/>
                </a:lnTo>
                <a:lnTo>
                  <a:pt x="302709" y="126517"/>
                </a:lnTo>
                <a:lnTo>
                  <a:pt x="304371" y="140243"/>
                </a:lnTo>
                <a:lnTo>
                  <a:pt x="303793" y="156241"/>
                </a:lnTo>
                <a:lnTo>
                  <a:pt x="294696" y="200611"/>
                </a:lnTo>
                <a:lnTo>
                  <a:pt x="275766" y="238611"/>
                </a:lnTo>
                <a:lnTo>
                  <a:pt x="248554" y="269042"/>
                </a:lnTo>
                <a:lnTo>
                  <a:pt x="214612" y="290703"/>
                </a:lnTo>
                <a:lnTo>
                  <a:pt x="175493" y="302394"/>
                </a:lnTo>
                <a:lnTo>
                  <a:pt x="161570" y="303868"/>
                </a:lnTo>
                <a:lnTo>
                  <a:pt x="145821" y="303254"/>
                </a:lnTo>
                <a:lnTo>
                  <a:pt x="102014" y="293953"/>
                </a:lnTo>
                <a:lnTo>
                  <a:pt x="64376" y="274697"/>
                </a:lnTo>
                <a:lnTo>
                  <a:pt x="34208" y="247071"/>
                </a:lnTo>
                <a:lnTo>
                  <a:pt x="12810" y="212659"/>
                </a:lnTo>
                <a:lnTo>
                  <a:pt x="1481" y="173048"/>
                </a:lnTo>
                <a:lnTo>
                  <a:pt x="0" y="15174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0" y="41916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138120" y="0"/>
                </a:moveTo>
                <a:lnTo>
                  <a:pt x="96595" y="9871"/>
                </a:lnTo>
                <a:lnTo>
                  <a:pt x="60360" y="30241"/>
                </a:lnTo>
                <a:lnTo>
                  <a:pt x="31146" y="59377"/>
                </a:lnTo>
                <a:lnTo>
                  <a:pt x="10683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1" y="199955"/>
                </a:lnTo>
                <a:lnTo>
                  <a:pt x="26037" y="236276"/>
                </a:lnTo>
                <a:lnTo>
                  <a:pt x="53426" y="266340"/>
                </a:lnTo>
                <a:lnTo>
                  <a:pt x="88718" y="288562"/>
                </a:lnTo>
                <a:lnTo>
                  <a:pt x="130613" y="301358"/>
                </a:lnTo>
                <a:lnTo>
                  <a:pt x="161570" y="303868"/>
                </a:lnTo>
                <a:lnTo>
                  <a:pt x="175493" y="302394"/>
                </a:lnTo>
                <a:lnTo>
                  <a:pt x="214612" y="290703"/>
                </a:lnTo>
                <a:lnTo>
                  <a:pt x="248554" y="269042"/>
                </a:lnTo>
                <a:lnTo>
                  <a:pt x="275766" y="238611"/>
                </a:lnTo>
                <a:lnTo>
                  <a:pt x="294696" y="200611"/>
                </a:lnTo>
                <a:lnTo>
                  <a:pt x="303793" y="156241"/>
                </a:lnTo>
                <a:lnTo>
                  <a:pt x="304371" y="140243"/>
                </a:lnTo>
                <a:lnTo>
                  <a:pt x="302709" y="126517"/>
                </a:lnTo>
                <a:lnTo>
                  <a:pt x="290588" y="87987"/>
                </a:lnTo>
                <a:lnTo>
                  <a:pt x="268611" y="54610"/>
                </a:lnTo>
                <a:lnTo>
                  <a:pt x="237865" y="27899"/>
                </a:lnTo>
                <a:lnTo>
                  <a:pt x="199435" y="9368"/>
                </a:lnTo>
                <a:lnTo>
                  <a:pt x="154408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41916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0" y="151740"/>
                </a:moveTo>
                <a:lnTo>
                  <a:pt x="6105" y="108874"/>
                </a:lnTo>
                <a:lnTo>
                  <a:pt x="23267" y="70739"/>
                </a:lnTo>
                <a:lnTo>
                  <a:pt x="49757" y="39064"/>
                </a:lnTo>
                <a:lnTo>
                  <a:pt x="83844" y="15580"/>
                </a:lnTo>
                <a:lnTo>
                  <a:pt x="123797" y="2017"/>
                </a:lnTo>
                <a:lnTo>
                  <a:pt x="138120" y="0"/>
                </a:lnTo>
                <a:lnTo>
                  <a:pt x="154408" y="530"/>
                </a:lnTo>
                <a:lnTo>
                  <a:pt x="199435" y="9368"/>
                </a:lnTo>
                <a:lnTo>
                  <a:pt x="237865" y="27899"/>
                </a:lnTo>
                <a:lnTo>
                  <a:pt x="268611" y="54610"/>
                </a:lnTo>
                <a:lnTo>
                  <a:pt x="290588" y="87987"/>
                </a:lnTo>
                <a:lnTo>
                  <a:pt x="302709" y="126517"/>
                </a:lnTo>
                <a:lnTo>
                  <a:pt x="304371" y="140243"/>
                </a:lnTo>
                <a:lnTo>
                  <a:pt x="303793" y="156241"/>
                </a:lnTo>
                <a:lnTo>
                  <a:pt x="294696" y="200611"/>
                </a:lnTo>
                <a:lnTo>
                  <a:pt x="275766" y="238611"/>
                </a:lnTo>
                <a:lnTo>
                  <a:pt x="248554" y="269042"/>
                </a:lnTo>
                <a:lnTo>
                  <a:pt x="214612" y="290703"/>
                </a:lnTo>
                <a:lnTo>
                  <a:pt x="175493" y="302394"/>
                </a:lnTo>
                <a:lnTo>
                  <a:pt x="161570" y="303868"/>
                </a:lnTo>
                <a:lnTo>
                  <a:pt x="145821" y="303254"/>
                </a:lnTo>
                <a:lnTo>
                  <a:pt x="102014" y="293953"/>
                </a:lnTo>
                <a:lnTo>
                  <a:pt x="64376" y="274697"/>
                </a:lnTo>
                <a:lnTo>
                  <a:pt x="34208" y="247071"/>
                </a:lnTo>
                <a:lnTo>
                  <a:pt x="12810" y="212659"/>
                </a:lnTo>
                <a:lnTo>
                  <a:pt x="1481" y="173048"/>
                </a:lnTo>
                <a:lnTo>
                  <a:pt x="0" y="15174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0" y="47250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138120" y="0"/>
                </a:moveTo>
                <a:lnTo>
                  <a:pt x="96595" y="9871"/>
                </a:lnTo>
                <a:lnTo>
                  <a:pt x="60360" y="30241"/>
                </a:lnTo>
                <a:lnTo>
                  <a:pt x="31146" y="59377"/>
                </a:lnTo>
                <a:lnTo>
                  <a:pt x="10683" y="95551"/>
                </a:lnTo>
                <a:lnTo>
                  <a:pt x="699" y="137033"/>
                </a:lnTo>
                <a:lnTo>
                  <a:pt x="0" y="151740"/>
                </a:lnTo>
                <a:lnTo>
                  <a:pt x="168" y="158963"/>
                </a:lnTo>
                <a:lnTo>
                  <a:pt x="7851" y="199955"/>
                </a:lnTo>
                <a:lnTo>
                  <a:pt x="26037" y="236276"/>
                </a:lnTo>
                <a:lnTo>
                  <a:pt x="53426" y="266340"/>
                </a:lnTo>
                <a:lnTo>
                  <a:pt x="88718" y="288562"/>
                </a:lnTo>
                <a:lnTo>
                  <a:pt x="130613" y="301358"/>
                </a:lnTo>
                <a:lnTo>
                  <a:pt x="161570" y="303868"/>
                </a:lnTo>
                <a:lnTo>
                  <a:pt x="175493" y="302394"/>
                </a:lnTo>
                <a:lnTo>
                  <a:pt x="214612" y="290703"/>
                </a:lnTo>
                <a:lnTo>
                  <a:pt x="248554" y="269042"/>
                </a:lnTo>
                <a:lnTo>
                  <a:pt x="275766" y="238611"/>
                </a:lnTo>
                <a:lnTo>
                  <a:pt x="294696" y="200611"/>
                </a:lnTo>
                <a:lnTo>
                  <a:pt x="303793" y="156241"/>
                </a:lnTo>
                <a:lnTo>
                  <a:pt x="304371" y="140243"/>
                </a:lnTo>
                <a:lnTo>
                  <a:pt x="302709" y="126517"/>
                </a:lnTo>
                <a:lnTo>
                  <a:pt x="290588" y="87987"/>
                </a:lnTo>
                <a:lnTo>
                  <a:pt x="268611" y="54610"/>
                </a:lnTo>
                <a:lnTo>
                  <a:pt x="237865" y="27899"/>
                </a:lnTo>
                <a:lnTo>
                  <a:pt x="199435" y="9368"/>
                </a:lnTo>
                <a:lnTo>
                  <a:pt x="154408" y="530"/>
                </a:lnTo>
                <a:lnTo>
                  <a:pt x="1381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0" y="4725059"/>
            <a:ext cx="304371" cy="303868"/>
          </a:xfrm>
          <a:custGeom>
            <a:avLst/>
            <a:gdLst/>
            <a:ahLst/>
            <a:cxnLst/>
            <a:rect l="l" t="t" r="r" b="b"/>
            <a:pathLst>
              <a:path w="304371" h="303868">
                <a:moveTo>
                  <a:pt x="0" y="151740"/>
                </a:moveTo>
                <a:lnTo>
                  <a:pt x="6105" y="108874"/>
                </a:lnTo>
                <a:lnTo>
                  <a:pt x="23267" y="70739"/>
                </a:lnTo>
                <a:lnTo>
                  <a:pt x="49757" y="39064"/>
                </a:lnTo>
                <a:lnTo>
                  <a:pt x="83844" y="15580"/>
                </a:lnTo>
                <a:lnTo>
                  <a:pt x="123797" y="2017"/>
                </a:lnTo>
                <a:lnTo>
                  <a:pt x="138120" y="0"/>
                </a:lnTo>
                <a:lnTo>
                  <a:pt x="154408" y="530"/>
                </a:lnTo>
                <a:lnTo>
                  <a:pt x="199435" y="9368"/>
                </a:lnTo>
                <a:lnTo>
                  <a:pt x="237865" y="27899"/>
                </a:lnTo>
                <a:lnTo>
                  <a:pt x="268611" y="54610"/>
                </a:lnTo>
                <a:lnTo>
                  <a:pt x="290588" y="87987"/>
                </a:lnTo>
                <a:lnTo>
                  <a:pt x="302709" y="126517"/>
                </a:lnTo>
                <a:lnTo>
                  <a:pt x="304371" y="140243"/>
                </a:lnTo>
                <a:lnTo>
                  <a:pt x="303793" y="156241"/>
                </a:lnTo>
                <a:lnTo>
                  <a:pt x="294696" y="200611"/>
                </a:lnTo>
                <a:lnTo>
                  <a:pt x="275766" y="238611"/>
                </a:lnTo>
                <a:lnTo>
                  <a:pt x="248554" y="269042"/>
                </a:lnTo>
                <a:lnTo>
                  <a:pt x="214612" y="290703"/>
                </a:lnTo>
                <a:lnTo>
                  <a:pt x="175493" y="302394"/>
                </a:lnTo>
                <a:lnTo>
                  <a:pt x="161570" y="303868"/>
                </a:lnTo>
                <a:lnTo>
                  <a:pt x="145821" y="303254"/>
                </a:lnTo>
                <a:lnTo>
                  <a:pt x="102014" y="293953"/>
                </a:lnTo>
                <a:lnTo>
                  <a:pt x="64376" y="274697"/>
                </a:lnTo>
                <a:lnTo>
                  <a:pt x="34208" y="247071"/>
                </a:lnTo>
                <a:lnTo>
                  <a:pt x="12810" y="212659"/>
                </a:lnTo>
                <a:lnTo>
                  <a:pt x="1481" y="173048"/>
                </a:lnTo>
                <a:lnTo>
                  <a:pt x="0" y="151740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2847213"/>
            <a:ext cx="1295400" cy="99822"/>
          </a:xfrm>
          <a:custGeom>
            <a:avLst/>
            <a:gdLst/>
            <a:ahLst/>
            <a:cxnLst/>
            <a:rect l="l" t="t" r="r" b="b"/>
            <a:pathLst>
              <a:path w="1295400" h="99822">
                <a:moveTo>
                  <a:pt x="1209929" y="0"/>
                </a:moveTo>
                <a:lnTo>
                  <a:pt x="1207008" y="762"/>
                </a:lnTo>
                <a:lnTo>
                  <a:pt x="1205738" y="3048"/>
                </a:lnTo>
                <a:lnTo>
                  <a:pt x="1204341" y="5334"/>
                </a:lnTo>
                <a:lnTo>
                  <a:pt x="1205102" y="8254"/>
                </a:lnTo>
                <a:lnTo>
                  <a:pt x="1207389" y="9525"/>
                </a:lnTo>
                <a:lnTo>
                  <a:pt x="1268353" y="45189"/>
                </a:lnTo>
                <a:lnTo>
                  <a:pt x="1286002" y="45212"/>
                </a:lnTo>
                <a:lnTo>
                  <a:pt x="1286002" y="54737"/>
                </a:lnTo>
                <a:lnTo>
                  <a:pt x="1268279" y="54737"/>
                </a:lnTo>
                <a:lnTo>
                  <a:pt x="1207262" y="90170"/>
                </a:lnTo>
                <a:lnTo>
                  <a:pt x="1205102" y="91566"/>
                </a:lnTo>
                <a:lnTo>
                  <a:pt x="1204214" y="94487"/>
                </a:lnTo>
                <a:lnTo>
                  <a:pt x="1205611" y="96774"/>
                </a:lnTo>
                <a:lnTo>
                  <a:pt x="1206881" y="98933"/>
                </a:lnTo>
                <a:lnTo>
                  <a:pt x="1209802" y="99822"/>
                </a:lnTo>
                <a:lnTo>
                  <a:pt x="1212088" y="98425"/>
                </a:lnTo>
                <a:lnTo>
                  <a:pt x="1287112" y="54737"/>
                </a:lnTo>
                <a:lnTo>
                  <a:pt x="1286002" y="54737"/>
                </a:lnTo>
                <a:lnTo>
                  <a:pt x="1287151" y="54714"/>
                </a:lnTo>
                <a:lnTo>
                  <a:pt x="1295400" y="49911"/>
                </a:lnTo>
                <a:lnTo>
                  <a:pt x="1212214" y="1270"/>
                </a:lnTo>
                <a:lnTo>
                  <a:pt x="1209929" y="0"/>
                </a:lnTo>
                <a:close/>
              </a:path>
              <a:path w="1295400" h="99822">
                <a:moveTo>
                  <a:pt x="1276507" y="49959"/>
                </a:moveTo>
                <a:lnTo>
                  <a:pt x="1268318" y="54714"/>
                </a:lnTo>
                <a:lnTo>
                  <a:pt x="1286002" y="54737"/>
                </a:lnTo>
                <a:lnTo>
                  <a:pt x="1286002" y="54101"/>
                </a:lnTo>
                <a:lnTo>
                  <a:pt x="1283589" y="54101"/>
                </a:lnTo>
                <a:lnTo>
                  <a:pt x="1276507" y="49959"/>
                </a:lnTo>
                <a:close/>
              </a:path>
              <a:path w="1295400" h="99822">
                <a:moveTo>
                  <a:pt x="0" y="43561"/>
                </a:moveTo>
                <a:lnTo>
                  <a:pt x="0" y="53086"/>
                </a:lnTo>
                <a:lnTo>
                  <a:pt x="1268318" y="54714"/>
                </a:lnTo>
                <a:lnTo>
                  <a:pt x="1276507" y="49959"/>
                </a:lnTo>
                <a:lnTo>
                  <a:pt x="1268353" y="45189"/>
                </a:lnTo>
                <a:lnTo>
                  <a:pt x="0" y="43561"/>
                </a:lnTo>
                <a:close/>
              </a:path>
              <a:path w="1295400" h="99822">
                <a:moveTo>
                  <a:pt x="1283589" y="45847"/>
                </a:moveTo>
                <a:lnTo>
                  <a:pt x="1276507" y="49959"/>
                </a:lnTo>
                <a:lnTo>
                  <a:pt x="1283589" y="54101"/>
                </a:lnTo>
                <a:lnTo>
                  <a:pt x="1283589" y="45847"/>
                </a:lnTo>
                <a:close/>
              </a:path>
              <a:path w="1295400" h="99822">
                <a:moveTo>
                  <a:pt x="1286002" y="45847"/>
                </a:moveTo>
                <a:lnTo>
                  <a:pt x="1283589" y="45847"/>
                </a:lnTo>
                <a:lnTo>
                  <a:pt x="1283589" y="54101"/>
                </a:lnTo>
                <a:lnTo>
                  <a:pt x="1286002" y="54101"/>
                </a:lnTo>
                <a:lnTo>
                  <a:pt x="1286002" y="45847"/>
                </a:lnTo>
                <a:close/>
              </a:path>
              <a:path w="1295400" h="99822">
                <a:moveTo>
                  <a:pt x="1268353" y="45189"/>
                </a:moveTo>
                <a:lnTo>
                  <a:pt x="1276507" y="49959"/>
                </a:lnTo>
                <a:lnTo>
                  <a:pt x="1283589" y="45847"/>
                </a:lnTo>
                <a:lnTo>
                  <a:pt x="1286002" y="45847"/>
                </a:lnTo>
                <a:lnTo>
                  <a:pt x="1286002" y="45212"/>
                </a:lnTo>
                <a:lnTo>
                  <a:pt x="1268353" y="451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3467" y="2815082"/>
            <a:ext cx="2427732" cy="1155953"/>
          </a:xfrm>
          <a:custGeom>
            <a:avLst/>
            <a:gdLst/>
            <a:ahLst/>
            <a:cxnLst/>
            <a:rect l="l" t="t" r="r" b="b"/>
            <a:pathLst>
              <a:path w="2427732" h="1155953">
                <a:moveTo>
                  <a:pt x="2401330" y="1140098"/>
                </a:moveTo>
                <a:lnTo>
                  <a:pt x="2328291" y="1146555"/>
                </a:lnTo>
                <a:lnTo>
                  <a:pt x="2326386" y="1148841"/>
                </a:lnTo>
                <a:lnTo>
                  <a:pt x="2326640" y="1151381"/>
                </a:lnTo>
                <a:lnTo>
                  <a:pt x="2326767" y="1154048"/>
                </a:lnTo>
                <a:lnTo>
                  <a:pt x="2329180" y="1155953"/>
                </a:lnTo>
                <a:lnTo>
                  <a:pt x="2331720" y="1155826"/>
                </a:lnTo>
                <a:lnTo>
                  <a:pt x="2424865" y="1147571"/>
                </a:lnTo>
                <a:lnTo>
                  <a:pt x="2417191" y="1147571"/>
                </a:lnTo>
                <a:lnTo>
                  <a:pt x="2401330" y="1140098"/>
                </a:lnTo>
                <a:close/>
              </a:path>
              <a:path w="2427732" h="1155953">
                <a:moveTo>
                  <a:pt x="2410631" y="1139278"/>
                </a:moveTo>
                <a:lnTo>
                  <a:pt x="2401330" y="1140098"/>
                </a:lnTo>
                <a:lnTo>
                  <a:pt x="2417191" y="1147571"/>
                </a:lnTo>
                <a:lnTo>
                  <a:pt x="2417918" y="1146047"/>
                </a:lnTo>
                <a:lnTo>
                  <a:pt x="2415286" y="1146047"/>
                </a:lnTo>
                <a:lnTo>
                  <a:pt x="2410631" y="1139278"/>
                </a:lnTo>
                <a:close/>
              </a:path>
              <a:path w="2427732" h="1155953">
                <a:moveTo>
                  <a:pt x="2368677" y="1065148"/>
                </a:moveTo>
                <a:lnTo>
                  <a:pt x="2364359" y="1068196"/>
                </a:lnTo>
                <a:lnTo>
                  <a:pt x="2363851" y="1071117"/>
                </a:lnTo>
                <a:lnTo>
                  <a:pt x="2365248" y="1073276"/>
                </a:lnTo>
                <a:lnTo>
                  <a:pt x="2405319" y="1131553"/>
                </a:lnTo>
                <a:lnTo>
                  <a:pt x="2421255" y="1139062"/>
                </a:lnTo>
                <a:lnTo>
                  <a:pt x="2417191" y="1147571"/>
                </a:lnTo>
                <a:lnTo>
                  <a:pt x="2424865" y="1147571"/>
                </a:lnTo>
                <a:lnTo>
                  <a:pt x="2427732" y="1147317"/>
                </a:lnTo>
                <a:lnTo>
                  <a:pt x="2373122" y="1067942"/>
                </a:lnTo>
                <a:lnTo>
                  <a:pt x="2371598" y="1065783"/>
                </a:lnTo>
                <a:lnTo>
                  <a:pt x="2368677" y="1065148"/>
                </a:lnTo>
                <a:close/>
              </a:path>
              <a:path w="2427732" h="1155953">
                <a:moveTo>
                  <a:pt x="2418842" y="1138554"/>
                </a:moveTo>
                <a:lnTo>
                  <a:pt x="2410631" y="1139278"/>
                </a:lnTo>
                <a:lnTo>
                  <a:pt x="2415286" y="1146047"/>
                </a:lnTo>
                <a:lnTo>
                  <a:pt x="2418842" y="1138554"/>
                </a:lnTo>
                <a:close/>
              </a:path>
              <a:path w="2427732" h="1155953">
                <a:moveTo>
                  <a:pt x="2420176" y="1138554"/>
                </a:moveTo>
                <a:lnTo>
                  <a:pt x="2418842" y="1138554"/>
                </a:lnTo>
                <a:lnTo>
                  <a:pt x="2415286" y="1146047"/>
                </a:lnTo>
                <a:lnTo>
                  <a:pt x="2417918" y="1146047"/>
                </a:lnTo>
                <a:lnTo>
                  <a:pt x="2421255" y="1139062"/>
                </a:lnTo>
                <a:lnTo>
                  <a:pt x="2420176" y="1138554"/>
                </a:lnTo>
                <a:close/>
              </a:path>
              <a:path w="2427732" h="1155953">
                <a:moveTo>
                  <a:pt x="4064" y="0"/>
                </a:moveTo>
                <a:lnTo>
                  <a:pt x="0" y="8635"/>
                </a:lnTo>
                <a:lnTo>
                  <a:pt x="2401330" y="1140098"/>
                </a:lnTo>
                <a:lnTo>
                  <a:pt x="2410631" y="1139278"/>
                </a:lnTo>
                <a:lnTo>
                  <a:pt x="2405319" y="1131553"/>
                </a:lnTo>
                <a:lnTo>
                  <a:pt x="4064" y="0"/>
                </a:lnTo>
                <a:close/>
              </a:path>
              <a:path w="2427732" h="1155953">
                <a:moveTo>
                  <a:pt x="2405319" y="1131553"/>
                </a:moveTo>
                <a:lnTo>
                  <a:pt x="2410631" y="1139278"/>
                </a:lnTo>
                <a:lnTo>
                  <a:pt x="2418842" y="1138554"/>
                </a:lnTo>
                <a:lnTo>
                  <a:pt x="2420176" y="1138554"/>
                </a:lnTo>
                <a:lnTo>
                  <a:pt x="2405319" y="1131553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5584" y="3424301"/>
            <a:ext cx="2668016" cy="643890"/>
          </a:xfrm>
          <a:custGeom>
            <a:avLst/>
            <a:gdLst/>
            <a:ahLst/>
            <a:cxnLst/>
            <a:rect l="l" t="t" r="r" b="b"/>
            <a:pathLst>
              <a:path w="2668016" h="643890">
                <a:moveTo>
                  <a:pt x="2640656" y="612908"/>
                </a:moveTo>
                <a:lnTo>
                  <a:pt x="2570733" y="634746"/>
                </a:lnTo>
                <a:lnTo>
                  <a:pt x="2569337" y="637413"/>
                </a:lnTo>
                <a:lnTo>
                  <a:pt x="2570861" y="642493"/>
                </a:lnTo>
                <a:lnTo>
                  <a:pt x="2573528" y="643890"/>
                </a:lnTo>
                <a:lnTo>
                  <a:pt x="2576067" y="643128"/>
                </a:lnTo>
                <a:lnTo>
                  <a:pt x="2659914" y="616838"/>
                </a:lnTo>
                <a:lnTo>
                  <a:pt x="2657855" y="616838"/>
                </a:lnTo>
                <a:lnTo>
                  <a:pt x="2640656" y="612908"/>
                </a:lnTo>
                <a:close/>
              </a:path>
              <a:path w="2668016" h="643890">
                <a:moveTo>
                  <a:pt x="2649609" y="610111"/>
                </a:moveTo>
                <a:lnTo>
                  <a:pt x="2640656" y="612908"/>
                </a:lnTo>
                <a:lnTo>
                  <a:pt x="2657855" y="616838"/>
                </a:lnTo>
                <a:lnTo>
                  <a:pt x="2658106" y="615696"/>
                </a:lnTo>
                <a:lnTo>
                  <a:pt x="2655569" y="615696"/>
                </a:lnTo>
                <a:lnTo>
                  <a:pt x="2649609" y="610111"/>
                </a:lnTo>
                <a:close/>
              </a:path>
              <a:path w="2668016" h="643890">
                <a:moveTo>
                  <a:pt x="2595753" y="546607"/>
                </a:moveTo>
                <a:lnTo>
                  <a:pt x="2592704" y="546735"/>
                </a:lnTo>
                <a:lnTo>
                  <a:pt x="2589149" y="550544"/>
                </a:lnTo>
                <a:lnTo>
                  <a:pt x="2589276" y="553593"/>
                </a:lnTo>
                <a:lnTo>
                  <a:pt x="2642699" y="603638"/>
                </a:lnTo>
                <a:lnTo>
                  <a:pt x="2659888" y="607568"/>
                </a:lnTo>
                <a:lnTo>
                  <a:pt x="2657855" y="616838"/>
                </a:lnTo>
                <a:lnTo>
                  <a:pt x="2659914" y="616838"/>
                </a:lnTo>
                <a:lnTo>
                  <a:pt x="2668016" y="614299"/>
                </a:lnTo>
                <a:lnTo>
                  <a:pt x="2595753" y="546607"/>
                </a:lnTo>
                <a:close/>
              </a:path>
              <a:path w="2668016" h="643890">
                <a:moveTo>
                  <a:pt x="2657348" y="607694"/>
                </a:moveTo>
                <a:lnTo>
                  <a:pt x="2649609" y="610111"/>
                </a:lnTo>
                <a:lnTo>
                  <a:pt x="2655569" y="615696"/>
                </a:lnTo>
                <a:lnTo>
                  <a:pt x="2657348" y="607694"/>
                </a:lnTo>
                <a:close/>
              </a:path>
              <a:path w="2668016" h="643890">
                <a:moveTo>
                  <a:pt x="2659860" y="607694"/>
                </a:moveTo>
                <a:lnTo>
                  <a:pt x="2657348" y="607694"/>
                </a:lnTo>
                <a:lnTo>
                  <a:pt x="2655569" y="615696"/>
                </a:lnTo>
                <a:lnTo>
                  <a:pt x="2658106" y="615696"/>
                </a:lnTo>
                <a:lnTo>
                  <a:pt x="2659860" y="607694"/>
                </a:lnTo>
                <a:close/>
              </a:path>
              <a:path w="2668016" h="643890">
                <a:moveTo>
                  <a:pt x="2031" y="0"/>
                </a:moveTo>
                <a:lnTo>
                  <a:pt x="0" y="9398"/>
                </a:lnTo>
                <a:lnTo>
                  <a:pt x="2640656" y="612908"/>
                </a:lnTo>
                <a:lnTo>
                  <a:pt x="2649609" y="610111"/>
                </a:lnTo>
                <a:lnTo>
                  <a:pt x="2642699" y="603638"/>
                </a:lnTo>
                <a:lnTo>
                  <a:pt x="2031" y="0"/>
                </a:lnTo>
                <a:close/>
              </a:path>
              <a:path w="2668016" h="643890">
                <a:moveTo>
                  <a:pt x="2642699" y="603638"/>
                </a:moveTo>
                <a:lnTo>
                  <a:pt x="2649609" y="610111"/>
                </a:lnTo>
                <a:lnTo>
                  <a:pt x="2657348" y="607694"/>
                </a:lnTo>
                <a:lnTo>
                  <a:pt x="2659860" y="607694"/>
                </a:lnTo>
                <a:lnTo>
                  <a:pt x="2642699" y="603638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0" y="3912489"/>
            <a:ext cx="2362200" cy="99822"/>
          </a:xfrm>
          <a:custGeom>
            <a:avLst/>
            <a:gdLst/>
            <a:ahLst/>
            <a:cxnLst/>
            <a:rect l="l" t="t" r="r" b="b"/>
            <a:pathLst>
              <a:path w="2362200" h="99822">
                <a:moveTo>
                  <a:pt x="2343422" y="49911"/>
                </a:moveTo>
                <a:lnTo>
                  <a:pt x="2274189" y="90297"/>
                </a:lnTo>
                <a:lnTo>
                  <a:pt x="2271903" y="91567"/>
                </a:lnTo>
                <a:lnTo>
                  <a:pt x="2271141" y="94487"/>
                </a:lnTo>
                <a:lnTo>
                  <a:pt x="2272411" y="96774"/>
                </a:lnTo>
                <a:lnTo>
                  <a:pt x="2273808" y="99060"/>
                </a:lnTo>
                <a:lnTo>
                  <a:pt x="2276729" y="99822"/>
                </a:lnTo>
                <a:lnTo>
                  <a:pt x="2279015" y="98425"/>
                </a:lnTo>
                <a:lnTo>
                  <a:pt x="2354142" y="54610"/>
                </a:lnTo>
                <a:lnTo>
                  <a:pt x="2352802" y="54610"/>
                </a:lnTo>
                <a:lnTo>
                  <a:pt x="2352802" y="53975"/>
                </a:lnTo>
                <a:lnTo>
                  <a:pt x="2350389" y="53975"/>
                </a:lnTo>
                <a:lnTo>
                  <a:pt x="2343422" y="49911"/>
                </a:lnTo>
                <a:close/>
              </a:path>
              <a:path w="2362200" h="99822">
                <a:moveTo>
                  <a:pt x="2335149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2335366" y="54610"/>
                </a:lnTo>
                <a:lnTo>
                  <a:pt x="2343422" y="49911"/>
                </a:lnTo>
                <a:lnTo>
                  <a:pt x="2335149" y="45085"/>
                </a:lnTo>
                <a:close/>
              </a:path>
              <a:path w="2362200" h="99822">
                <a:moveTo>
                  <a:pt x="2353925" y="45085"/>
                </a:moveTo>
                <a:lnTo>
                  <a:pt x="2352802" y="45085"/>
                </a:lnTo>
                <a:lnTo>
                  <a:pt x="2352802" y="54610"/>
                </a:lnTo>
                <a:lnTo>
                  <a:pt x="2354142" y="54610"/>
                </a:lnTo>
                <a:lnTo>
                  <a:pt x="2362200" y="49911"/>
                </a:lnTo>
                <a:lnTo>
                  <a:pt x="2353925" y="45085"/>
                </a:lnTo>
                <a:close/>
              </a:path>
              <a:path w="2362200" h="99822">
                <a:moveTo>
                  <a:pt x="2350389" y="45847"/>
                </a:moveTo>
                <a:lnTo>
                  <a:pt x="2343422" y="49911"/>
                </a:lnTo>
                <a:lnTo>
                  <a:pt x="2350389" y="53975"/>
                </a:lnTo>
                <a:lnTo>
                  <a:pt x="2350389" y="45847"/>
                </a:lnTo>
                <a:close/>
              </a:path>
              <a:path w="2362200" h="99822">
                <a:moveTo>
                  <a:pt x="2352802" y="45847"/>
                </a:moveTo>
                <a:lnTo>
                  <a:pt x="2350389" y="45847"/>
                </a:lnTo>
                <a:lnTo>
                  <a:pt x="2350389" y="53975"/>
                </a:lnTo>
                <a:lnTo>
                  <a:pt x="2352802" y="53975"/>
                </a:lnTo>
                <a:lnTo>
                  <a:pt x="2352802" y="45847"/>
                </a:lnTo>
                <a:close/>
              </a:path>
              <a:path w="2362200" h="99822">
                <a:moveTo>
                  <a:pt x="2276729" y="0"/>
                </a:moveTo>
                <a:lnTo>
                  <a:pt x="2273808" y="762"/>
                </a:lnTo>
                <a:lnTo>
                  <a:pt x="2272411" y="3048"/>
                </a:lnTo>
                <a:lnTo>
                  <a:pt x="2271141" y="5334"/>
                </a:lnTo>
                <a:lnTo>
                  <a:pt x="2271903" y="8255"/>
                </a:lnTo>
                <a:lnTo>
                  <a:pt x="2274189" y="9525"/>
                </a:lnTo>
                <a:lnTo>
                  <a:pt x="2343422" y="49911"/>
                </a:lnTo>
                <a:lnTo>
                  <a:pt x="2350389" y="45847"/>
                </a:lnTo>
                <a:lnTo>
                  <a:pt x="2352802" y="45847"/>
                </a:lnTo>
                <a:lnTo>
                  <a:pt x="2352802" y="45085"/>
                </a:lnTo>
                <a:lnTo>
                  <a:pt x="2353925" y="45085"/>
                </a:lnTo>
                <a:lnTo>
                  <a:pt x="2279015" y="1397"/>
                </a:lnTo>
                <a:lnTo>
                  <a:pt x="2276729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4865" y="3999357"/>
            <a:ext cx="2502535" cy="348742"/>
          </a:xfrm>
          <a:custGeom>
            <a:avLst/>
            <a:gdLst/>
            <a:ahLst/>
            <a:cxnLst/>
            <a:rect l="l" t="t" r="r" b="b"/>
            <a:pathLst>
              <a:path w="2502535" h="348742">
                <a:moveTo>
                  <a:pt x="2475204" y="37809"/>
                </a:moveTo>
                <a:lnTo>
                  <a:pt x="0" y="339344"/>
                </a:lnTo>
                <a:lnTo>
                  <a:pt x="1270" y="348742"/>
                </a:lnTo>
                <a:lnTo>
                  <a:pt x="2476313" y="47211"/>
                </a:lnTo>
                <a:lnTo>
                  <a:pt x="2483824" y="41517"/>
                </a:lnTo>
                <a:lnTo>
                  <a:pt x="2475204" y="37809"/>
                </a:lnTo>
                <a:close/>
              </a:path>
              <a:path w="2502535" h="348742">
                <a:moveTo>
                  <a:pt x="2494273" y="35687"/>
                </a:moveTo>
                <a:lnTo>
                  <a:pt x="2492629" y="35687"/>
                </a:lnTo>
                <a:lnTo>
                  <a:pt x="2493772" y="45085"/>
                </a:lnTo>
                <a:lnTo>
                  <a:pt x="2476313" y="47211"/>
                </a:lnTo>
                <a:lnTo>
                  <a:pt x="2419985" y="89916"/>
                </a:lnTo>
                <a:lnTo>
                  <a:pt x="2417953" y="91567"/>
                </a:lnTo>
                <a:lnTo>
                  <a:pt x="2417572" y="94488"/>
                </a:lnTo>
                <a:lnTo>
                  <a:pt x="2419096" y="96647"/>
                </a:lnTo>
                <a:lnTo>
                  <a:pt x="2420747" y="98679"/>
                </a:lnTo>
                <a:lnTo>
                  <a:pt x="2423668" y="99060"/>
                </a:lnTo>
                <a:lnTo>
                  <a:pt x="2425827" y="97536"/>
                </a:lnTo>
                <a:lnTo>
                  <a:pt x="2502535" y="39243"/>
                </a:lnTo>
                <a:lnTo>
                  <a:pt x="2494273" y="35687"/>
                </a:lnTo>
                <a:close/>
              </a:path>
              <a:path w="2502535" h="348742">
                <a:moveTo>
                  <a:pt x="2483824" y="41517"/>
                </a:moveTo>
                <a:lnTo>
                  <a:pt x="2476313" y="47211"/>
                </a:lnTo>
                <a:lnTo>
                  <a:pt x="2493772" y="45085"/>
                </a:lnTo>
                <a:lnTo>
                  <a:pt x="2493725" y="44704"/>
                </a:lnTo>
                <a:lnTo>
                  <a:pt x="2491232" y="44704"/>
                </a:lnTo>
                <a:lnTo>
                  <a:pt x="2483824" y="41517"/>
                </a:lnTo>
                <a:close/>
              </a:path>
              <a:path w="2502535" h="348742">
                <a:moveTo>
                  <a:pt x="2490343" y="36576"/>
                </a:moveTo>
                <a:lnTo>
                  <a:pt x="2483824" y="41517"/>
                </a:lnTo>
                <a:lnTo>
                  <a:pt x="2491232" y="44704"/>
                </a:lnTo>
                <a:lnTo>
                  <a:pt x="2490343" y="36576"/>
                </a:lnTo>
                <a:close/>
              </a:path>
              <a:path w="2502535" h="348742">
                <a:moveTo>
                  <a:pt x="2492737" y="36576"/>
                </a:moveTo>
                <a:lnTo>
                  <a:pt x="2490343" y="36576"/>
                </a:lnTo>
                <a:lnTo>
                  <a:pt x="2491232" y="44704"/>
                </a:lnTo>
                <a:lnTo>
                  <a:pt x="2493725" y="44704"/>
                </a:lnTo>
                <a:lnTo>
                  <a:pt x="2492737" y="36576"/>
                </a:lnTo>
                <a:close/>
              </a:path>
              <a:path w="2502535" h="348742">
                <a:moveTo>
                  <a:pt x="2492629" y="35687"/>
                </a:moveTo>
                <a:lnTo>
                  <a:pt x="2475204" y="37809"/>
                </a:lnTo>
                <a:lnTo>
                  <a:pt x="2483824" y="41517"/>
                </a:lnTo>
                <a:lnTo>
                  <a:pt x="2490343" y="36576"/>
                </a:lnTo>
                <a:lnTo>
                  <a:pt x="2492737" y="36576"/>
                </a:lnTo>
                <a:lnTo>
                  <a:pt x="2492629" y="35687"/>
                </a:lnTo>
                <a:close/>
              </a:path>
              <a:path w="2502535" h="348742">
                <a:moveTo>
                  <a:pt x="2411603" y="0"/>
                </a:moveTo>
                <a:lnTo>
                  <a:pt x="2408809" y="1143"/>
                </a:lnTo>
                <a:lnTo>
                  <a:pt x="2406777" y="5969"/>
                </a:lnTo>
                <a:lnTo>
                  <a:pt x="2407793" y="8763"/>
                </a:lnTo>
                <a:lnTo>
                  <a:pt x="2410333" y="9906"/>
                </a:lnTo>
                <a:lnTo>
                  <a:pt x="2475204" y="37809"/>
                </a:lnTo>
                <a:lnTo>
                  <a:pt x="2492629" y="35687"/>
                </a:lnTo>
                <a:lnTo>
                  <a:pt x="2494273" y="35687"/>
                </a:lnTo>
                <a:lnTo>
                  <a:pt x="2414016" y="1143"/>
                </a:lnTo>
                <a:lnTo>
                  <a:pt x="241160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1403" y="4014978"/>
            <a:ext cx="2579497" cy="790194"/>
          </a:xfrm>
          <a:custGeom>
            <a:avLst/>
            <a:gdLst/>
            <a:ahLst/>
            <a:cxnLst/>
            <a:rect l="l" t="t" r="r" b="b"/>
            <a:pathLst>
              <a:path w="2579497" h="790194">
                <a:moveTo>
                  <a:pt x="2552334" y="26704"/>
                </a:moveTo>
                <a:lnTo>
                  <a:pt x="0" y="781050"/>
                </a:lnTo>
                <a:lnTo>
                  <a:pt x="2794" y="790194"/>
                </a:lnTo>
                <a:lnTo>
                  <a:pt x="2554760" y="35920"/>
                </a:lnTo>
                <a:lnTo>
                  <a:pt x="2561353" y="28909"/>
                </a:lnTo>
                <a:lnTo>
                  <a:pt x="2552334" y="26704"/>
                </a:lnTo>
                <a:close/>
              </a:path>
              <a:path w="2579497" h="790194">
                <a:moveTo>
                  <a:pt x="2571743" y="21717"/>
                </a:moveTo>
                <a:lnTo>
                  <a:pt x="2569210" y="21717"/>
                </a:lnTo>
                <a:lnTo>
                  <a:pt x="2571877" y="30861"/>
                </a:lnTo>
                <a:lnTo>
                  <a:pt x="2554760" y="35920"/>
                </a:lnTo>
                <a:lnTo>
                  <a:pt x="2504694" y="89154"/>
                </a:lnTo>
                <a:lnTo>
                  <a:pt x="2504821" y="92202"/>
                </a:lnTo>
                <a:lnTo>
                  <a:pt x="2508631" y="95758"/>
                </a:lnTo>
                <a:lnTo>
                  <a:pt x="2511679" y="95758"/>
                </a:lnTo>
                <a:lnTo>
                  <a:pt x="2513457" y="93726"/>
                </a:lnTo>
                <a:lnTo>
                  <a:pt x="2579497" y="23622"/>
                </a:lnTo>
                <a:lnTo>
                  <a:pt x="2571743" y="21717"/>
                </a:lnTo>
                <a:close/>
              </a:path>
              <a:path w="2579497" h="790194">
                <a:moveTo>
                  <a:pt x="2561353" y="28909"/>
                </a:moveTo>
                <a:lnTo>
                  <a:pt x="2554760" y="35920"/>
                </a:lnTo>
                <a:lnTo>
                  <a:pt x="2571877" y="30861"/>
                </a:lnTo>
                <a:lnTo>
                  <a:pt x="2569337" y="30861"/>
                </a:lnTo>
                <a:lnTo>
                  <a:pt x="2561353" y="28909"/>
                </a:lnTo>
                <a:close/>
              </a:path>
              <a:path w="2579497" h="790194">
                <a:moveTo>
                  <a:pt x="2566924" y="22987"/>
                </a:moveTo>
                <a:lnTo>
                  <a:pt x="2561353" y="28909"/>
                </a:lnTo>
                <a:lnTo>
                  <a:pt x="2569337" y="30861"/>
                </a:lnTo>
                <a:lnTo>
                  <a:pt x="2566924" y="22987"/>
                </a:lnTo>
                <a:close/>
              </a:path>
              <a:path w="2579497" h="790194">
                <a:moveTo>
                  <a:pt x="2569580" y="22987"/>
                </a:moveTo>
                <a:lnTo>
                  <a:pt x="2566924" y="22987"/>
                </a:lnTo>
                <a:lnTo>
                  <a:pt x="2569337" y="30861"/>
                </a:lnTo>
                <a:lnTo>
                  <a:pt x="2571877" y="30861"/>
                </a:lnTo>
                <a:lnTo>
                  <a:pt x="2569580" y="22987"/>
                </a:lnTo>
                <a:close/>
              </a:path>
              <a:path w="2579497" h="790194">
                <a:moveTo>
                  <a:pt x="2569210" y="21717"/>
                </a:moveTo>
                <a:lnTo>
                  <a:pt x="2552334" y="26704"/>
                </a:lnTo>
                <a:lnTo>
                  <a:pt x="2561353" y="28909"/>
                </a:lnTo>
                <a:lnTo>
                  <a:pt x="2566924" y="22987"/>
                </a:lnTo>
                <a:lnTo>
                  <a:pt x="2569580" y="22987"/>
                </a:lnTo>
                <a:lnTo>
                  <a:pt x="2569210" y="21717"/>
                </a:lnTo>
                <a:close/>
              </a:path>
              <a:path w="2579497" h="790194">
                <a:moveTo>
                  <a:pt x="2483358" y="0"/>
                </a:moveTo>
                <a:lnTo>
                  <a:pt x="2480818" y="1524"/>
                </a:lnTo>
                <a:lnTo>
                  <a:pt x="2480183" y="4191"/>
                </a:lnTo>
                <a:lnTo>
                  <a:pt x="2479548" y="6731"/>
                </a:lnTo>
                <a:lnTo>
                  <a:pt x="2481072" y="9271"/>
                </a:lnTo>
                <a:lnTo>
                  <a:pt x="2552334" y="26704"/>
                </a:lnTo>
                <a:lnTo>
                  <a:pt x="2569210" y="21717"/>
                </a:lnTo>
                <a:lnTo>
                  <a:pt x="2571743" y="21717"/>
                </a:lnTo>
                <a:lnTo>
                  <a:pt x="248335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36975" y="5137150"/>
            <a:ext cx="33909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us</a:t>
            </a:r>
            <a:r>
              <a:rPr sz="1800" spc="-10" dirty="0" smtClean="0">
                <a:latin typeface="Calibri"/>
                <a:cs typeface="Calibri"/>
              </a:rPr>
              <a:t>ed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35" dirty="0" smtClean="0">
                <a:latin typeface="Calibri"/>
                <a:cs typeface="Calibri"/>
              </a:rPr>
              <a:t>/</a:t>
            </a:r>
            <a:r>
              <a:rPr sz="1800" spc="-10" dirty="0" smtClean="0">
                <a:latin typeface="Calibri"/>
                <a:cs typeface="Calibri"/>
              </a:rPr>
              <a:t>or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s</a:t>
            </a:r>
            <a:r>
              <a:rPr sz="1800" spc="-40" dirty="0" smtClean="0">
                <a:latin typeface="Calibri"/>
                <a:cs typeface="Calibri"/>
              </a:rPr>
              <a:t>t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15" dirty="0" smtClean="0">
                <a:latin typeface="Calibri"/>
                <a:cs typeface="Calibri"/>
              </a:rPr>
              <a:t>o</a:t>
            </a:r>
            <a:r>
              <a:rPr sz="1800" spc="-45" dirty="0" smtClean="0">
                <a:latin typeface="Calibri"/>
                <a:cs typeface="Calibri"/>
              </a:rPr>
              <a:t>w</a:t>
            </a:r>
            <a:r>
              <a:rPr sz="1800" spc="-2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-10" dirty="0" smtClean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47800" y="4371213"/>
            <a:ext cx="1295400" cy="99694"/>
          </a:xfrm>
          <a:custGeom>
            <a:avLst/>
            <a:gdLst/>
            <a:ahLst/>
            <a:cxnLst/>
            <a:rect l="l" t="t" r="r" b="b"/>
            <a:pathLst>
              <a:path w="1295400" h="99695">
                <a:moveTo>
                  <a:pt x="1209929" y="0"/>
                </a:moveTo>
                <a:lnTo>
                  <a:pt x="1207008" y="762"/>
                </a:lnTo>
                <a:lnTo>
                  <a:pt x="1205738" y="3048"/>
                </a:lnTo>
                <a:lnTo>
                  <a:pt x="1204341" y="5334"/>
                </a:lnTo>
                <a:lnTo>
                  <a:pt x="1205102" y="8255"/>
                </a:lnTo>
                <a:lnTo>
                  <a:pt x="1207389" y="9525"/>
                </a:lnTo>
                <a:lnTo>
                  <a:pt x="1268353" y="45189"/>
                </a:lnTo>
                <a:lnTo>
                  <a:pt x="1286002" y="45212"/>
                </a:lnTo>
                <a:lnTo>
                  <a:pt x="1286002" y="54737"/>
                </a:lnTo>
                <a:lnTo>
                  <a:pt x="1268279" y="54737"/>
                </a:lnTo>
                <a:lnTo>
                  <a:pt x="1207262" y="90169"/>
                </a:lnTo>
                <a:lnTo>
                  <a:pt x="1205102" y="91567"/>
                </a:lnTo>
                <a:lnTo>
                  <a:pt x="1204214" y="94487"/>
                </a:lnTo>
                <a:lnTo>
                  <a:pt x="1205611" y="96774"/>
                </a:lnTo>
                <a:lnTo>
                  <a:pt x="1206881" y="98932"/>
                </a:lnTo>
                <a:lnTo>
                  <a:pt x="1209802" y="99694"/>
                </a:lnTo>
                <a:lnTo>
                  <a:pt x="1212088" y="98425"/>
                </a:lnTo>
                <a:lnTo>
                  <a:pt x="1287112" y="54737"/>
                </a:lnTo>
                <a:lnTo>
                  <a:pt x="1286002" y="54737"/>
                </a:lnTo>
                <a:lnTo>
                  <a:pt x="1287151" y="54714"/>
                </a:lnTo>
                <a:lnTo>
                  <a:pt x="1295400" y="49911"/>
                </a:lnTo>
                <a:lnTo>
                  <a:pt x="1212214" y="1269"/>
                </a:lnTo>
                <a:lnTo>
                  <a:pt x="1209929" y="0"/>
                </a:lnTo>
                <a:close/>
              </a:path>
              <a:path w="1295400" h="99695">
                <a:moveTo>
                  <a:pt x="1276507" y="49959"/>
                </a:moveTo>
                <a:lnTo>
                  <a:pt x="1268318" y="54714"/>
                </a:lnTo>
                <a:lnTo>
                  <a:pt x="1286002" y="54737"/>
                </a:lnTo>
                <a:lnTo>
                  <a:pt x="1286002" y="54101"/>
                </a:lnTo>
                <a:lnTo>
                  <a:pt x="1283589" y="54101"/>
                </a:lnTo>
                <a:lnTo>
                  <a:pt x="1276507" y="49959"/>
                </a:lnTo>
                <a:close/>
              </a:path>
              <a:path w="1295400" h="99695">
                <a:moveTo>
                  <a:pt x="0" y="43561"/>
                </a:moveTo>
                <a:lnTo>
                  <a:pt x="0" y="53086"/>
                </a:lnTo>
                <a:lnTo>
                  <a:pt x="1268318" y="54714"/>
                </a:lnTo>
                <a:lnTo>
                  <a:pt x="1276507" y="49959"/>
                </a:lnTo>
                <a:lnTo>
                  <a:pt x="1268353" y="45189"/>
                </a:lnTo>
                <a:lnTo>
                  <a:pt x="0" y="43561"/>
                </a:lnTo>
                <a:close/>
              </a:path>
              <a:path w="1295400" h="99695">
                <a:moveTo>
                  <a:pt x="1283589" y="45847"/>
                </a:moveTo>
                <a:lnTo>
                  <a:pt x="1276507" y="49959"/>
                </a:lnTo>
                <a:lnTo>
                  <a:pt x="1283589" y="54101"/>
                </a:lnTo>
                <a:lnTo>
                  <a:pt x="1283589" y="45847"/>
                </a:lnTo>
                <a:close/>
              </a:path>
              <a:path w="1295400" h="99695">
                <a:moveTo>
                  <a:pt x="1286002" y="45847"/>
                </a:moveTo>
                <a:lnTo>
                  <a:pt x="1283589" y="45847"/>
                </a:lnTo>
                <a:lnTo>
                  <a:pt x="1283589" y="54101"/>
                </a:lnTo>
                <a:lnTo>
                  <a:pt x="1286002" y="54101"/>
                </a:lnTo>
                <a:lnTo>
                  <a:pt x="1286002" y="45847"/>
                </a:lnTo>
                <a:close/>
              </a:path>
              <a:path w="1295400" h="99695">
                <a:moveTo>
                  <a:pt x="1268353" y="45189"/>
                </a:moveTo>
                <a:lnTo>
                  <a:pt x="1276507" y="49959"/>
                </a:lnTo>
                <a:lnTo>
                  <a:pt x="1283589" y="45847"/>
                </a:lnTo>
                <a:lnTo>
                  <a:pt x="1286002" y="45847"/>
                </a:lnTo>
                <a:lnTo>
                  <a:pt x="1286002" y="45212"/>
                </a:lnTo>
                <a:lnTo>
                  <a:pt x="1268353" y="451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5400" y="3075813"/>
            <a:ext cx="1295400" cy="99695"/>
          </a:xfrm>
          <a:custGeom>
            <a:avLst/>
            <a:gdLst/>
            <a:ahLst/>
            <a:cxnLst/>
            <a:rect l="l" t="t" r="r" b="b"/>
            <a:pathLst>
              <a:path w="1295400" h="99695">
                <a:moveTo>
                  <a:pt x="1209929" y="0"/>
                </a:moveTo>
                <a:lnTo>
                  <a:pt x="1207008" y="762"/>
                </a:lnTo>
                <a:lnTo>
                  <a:pt x="1205738" y="3048"/>
                </a:lnTo>
                <a:lnTo>
                  <a:pt x="1204341" y="5334"/>
                </a:lnTo>
                <a:lnTo>
                  <a:pt x="1205102" y="8254"/>
                </a:lnTo>
                <a:lnTo>
                  <a:pt x="1207389" y="9525"/>
                </a:lnTo>
                <a:lnTo>
                  <a:pt x="1268353" y="45189"/>
                </a:lnTo>
                <a:lnTo>
                  <a:pt x="1286002" y="45212"/>
                </a:lnTo>
                <a:lnTo>
                  <a:pt x="1286002" y="54737"/>
                </a:lnTo>
                <a:lnTo>
                  <a:pt x="1268279" y="54737"/>
                </a:lnTo>
                <a:lnTo>
                  <a:pt x="1207262" y="90170"/>
                </a:lnTo>
                <a:lnTo>
                  <a:pt x="1205102" y="91566"/>
                </a:lnTo>
                <a:lnTo>
                  <a:pt x="1204214" y="94487"/>
                </a:lnTo>
                <a:lnTo>
                  <a:pt x="1205611" y="96774"/>
                </a:lnTo>
                <a:lnTo>
                  <a:pt x="1206881" y="98933"/>
                </a:lnTo>
                <a:lnTo>
                  <a:pt x="1209802" y="99695"/>
                </a:lnTo>
                <a:lnTo>
                  <a:pt x="1212088" y="98425"/>
                </a:lnTo>
                <a:lnTo>
                  <a:pt x="1287112" y="54737"/>
                </a:lnTo>
                <a:lnTo>
                  <a:pt x="1286002" y="54737"/>
                </a:lnTo>
                <a:lnTo>
                  <a:pt x="1287151" y="54714"/>
                </a:lnTo>
                <a:lnTo>
                  <a:pt x="1295400" y="49911"/>
                </a:lnTo>
                <a:lnTo>
                  <a:pt x="1212214" y="1270"/>
                </a:lnTo>
                <a:lnTo>
                  <a:pt x="1209929" y="0"/>
                </a:lnTo>
                <a:close/>
              </a:path>
              <a:path w="1295400" h="99695">
                <a:moveTo>
                  <a:pt x="1276507" y="49959"/>
                </a:moveTo>
                <a:lnTo>
                  <a:pt x="1268318" y="54714"/>
                </a:lnTo>
                <a:lnTo>
                  <a:pt x="1286002" y="54737"/>
                </a:lnTo>
                <a:lnTo>
                  <a:pt x="1286002" y="54101"/>
                </a:lnTo>
                <a:lnTo>
                  <a:pt x="1283589" y="54101"/>
                </a:lnTo>
                <a:lnTo>
                  <a:pt x="1276507" y="49959"/>
                </a:lnTo>
                <a:close/>
              </a:path>
              <a:path w="1295400" h="99695">
                <a:moveTo>
                  <a:pt x="0" y="43561"/>
                </a:moveTo>
                <a:lnTo>
                  <a:pt x="0" y="53086"/>
                </a:lnTo>
                <a:lnTo>
                  <a:pt x="1268318" y="54714"/>
                </a:lnTo>
                <a:lnTo>
                  <a:pt x="1276507" y="49959"/>
                </a:lnTo>
                <a:lnTo>
                  <a:pt x="1268353" y="45189"/>
                </a:lnTo>
                <a:lnTo>
                  <a:pt x="0" y="43561"/>
                </a:lnTo>
                <a:close/>
              </a:path>
              <a:path w="1295400" h="99695">
                <a:moveTo>
                  <a:pt x="1283589" y="45847"/>
                </a:moveTo>
                <a:lnTo>
                  <a:pt x="1276507" y="49959"/>
                </a:lnTo>
                <a:lnTo>
                  <a:pt x="1283589" y="54101"/>
                </a:lnTo>
                <a:lnTo>
                  <a:pt x="1283589" y="45847"/>
                </a:lnTo>
                <a:close/>
              </a:path>
              <a:path w="1295400" h="99695">
                <a:moveTo>
                  <a:pt x="1286002" y="45847"/>
                </a:moveTo>
                <a:lnTo>
                  <a:pt x="1283589" y="45847"/>
                </a:lnTo>
                <a:lnTo>
                  <a:pt x="1283589" y="54101"/>
                </a:lnTo>
                <a:lnTo>
                  <a:pt x="1286002" y="54101"/>
                </a:lnTo>
                <a:lnTo>
                  <a:pt x="1286002" y="45847"/>
                </a:lnTo>
                <a:close/>
              </a:path>
              <a:path w="1295400" h="99695">
                <a:moveTo>
                  <a:pt x="1268353" y="45189"/>
                </a:moveTo>
                <a:lnTo>
                  <a:pt x="1276507" y="49959"/>
                </a:lnTo>
                <a:lnTo>
                  <a:pt x="1283589" y="45847"/>
                </a:lnTo>
                <a:lnTo>
                  <a:pt x="1286002" y="45847"/>
                </a:lnTo>
                <a:lnTo>
                  <a:pt x="1286002" y="45212"/>
                </a:lnTo>
                <a:lnTo>
                  <a:pt x="1268353" y="451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5400" y="3380613"/>
            <a:ext cx="1295400" cy="99695"/>
          </a:xfrm>
          <a:custGeom>
            <a:avLst/>
            <a:gdLst/>
            <a:ahLst/>
            <a:cxnLst/>
            <a:rect l="l" t="t" r="r" b="b"/>
            <a:pathLst>
              <a:path w="1295400" h="99695">
                <a:moveTo>
                  <a:pt x="1209929" y="0"/>
                </a:moveTo>
                <a:lnTo>
                  <a:pt x="1207008" y="762"/>
                </a:lnTo>
                <a:lnTo>
                  <a:pt x="1205738" y="3048"/>
                </a:lnTo>
                <a:lnTo>
                  <a:pt x="1204341" y="5334"/>
                </a:lnTo>
                <a:lnTo>
                  <a:pt x="1205102" y="8254"/>
                </a:lnTo>
                <a:lnTo>
                  <a:pt x="1207389" y="9525"/>
                </a:lnTo>
                <a:lnTo>
                  <a:pt x="1268353" y="45189"/>
                </a:lnTo>
                <a:lnTo>
                  <a:pt x="1286002" y="45212"/>
                </a:lnTo>
                <a:lnTo>
                  <a:pt x="1286002" y="54737"/>
                </a:lnTo>
                <a:lnTo>
                  <a:pt x="1268279" y="54737"/>
                </a:lnTo>
                <a:lnTo>
                  <a:pt x="1207262" y="90170"/>
                </a:lnTo>
                <a:lnTo>
                  <a:pt x="1205102" y="91566"/>
                </a:lnTo>
                <a:lnTo>
                  <a:pt x="1204214" y="94487"/>
                </a:lnTo>
                <a:lnTo>
                  <a:pt x="1205611" y="96774"/>
                </a:lnTo>
                <a:lnTo>
                  <a:pt x="1206881" y="98933"/>
                </a:lnTo>
                <a:lnTo>
                  <a:pt x="1209802" y="99695"/>
                </a:lnTo>
                <a:lnTo>
                  <a:pt x="1212088" y="98425"/>
                </a:lnTo>
                <a:lnTo>
                  <a:pt x="1287112" y="54737"/>
                </a:lnTo>
                <a:lnTo>
                  <a:pt x="1286002" y="54737"/>
                </a:lnTo>
                <a:lnTo>
                  <a:pt x="1287151" y="54714"/>
                </a:lnTo>
                <a:lnTo>
                  <a:pt x="1295400" y="49911"/>
                </a:lnTo>
                <a:lnTo>
                  <a:pt x="1212214" y="1270"/>
                </a:lnTo>
                <a:lnTo>
                  <a:pt x="1209929" y="0"/>
                </a:lnTo>
                <a:close/>
              </a:path>
              <a:path w="1295400" h="99695">
                <a:moveTo>
                  <a:pt x="1276507" y="49959"/>
                </a:moveTo>
                <a:lnTo>
                  <a:pt x="1268318" y="54714"/>
                </a:lnTo>
                <a:lnTo>
                  <a:pt x="1286002" y="54737"/>
                </a:lnTo>
                <a:lnTo>
                  <a:pt x="1286002" y="54101"/>
                </a:lnTo>
                <a:lnTo>
                  <a:pt x="1283589" y="54101"/>
                </a:lnTo>
                <a:lnTo>
                  <a:pt x="1276507" y="49959"/>
                </a:lnTo>
                <a:close/>
              </a:path>
              <a:path w="1295400" h="99695">
                <a:moveTo>
                  <a:pt x="0" y="43561"/>
                </a:moveTo>
                <a:lnTo>
                  <a:pt x="0" y="53086"/>
                </a:lnTo>
                <a:lnTo>
                  <a:pt x="1268318" y="54714"/>
                </a:lnTo>
                <a:lnTo>
                  <a:pt x="1276507" y="49959"/>
                </a:lnTo>
                <a:lnTo>
                  <a:pt x="1268353" y="45189"/>
                </a:lnTo>
                <a:lnTo>
                  <a:pt x="0" y="43561"/>
                </a:lnTo>
                <a:close/>
              </a:path>
              <a:path w="1295400" h="99695">
                <a:moveTo>
                  <a:pt x="1283589" y="45847"/>
                </a:moveTo>
                <a:lnTo>
                  <a:pt x="1276507" y="49959"/>
                </a:lnTo>
                <a:lnTo>
                  <a:pt x="1283589" y="54101"/>
                </a:lnTo>
                <a:lnTo>
                  <a:pt x="1283589" y="45847"/>
                </a:lnTo>
                <a:close/>
              </a:path>
              <a:path w="1295400" h="99695">
                <a:moveTo>
                  <a:pt x="1286002" y="45847"/>
                </a:moveTo>
                <a:lnTo>
                  <a:pt x="1283589" y="45847"/>
                </a:lnTo>
                <a:lnTo>
                  <a:pt x="1283589" y="54101"/>
                </a:lnTo>
                <a:lnTo>
                  <a:pt x="1286002" y="54101"/>
                </a:lnTo>
                <a:lnTo>
                  <a:pt x="1286002" y="45847"/>
                </a:lnTo>
                <a:close/>
              </a:path>
              <a:path w="1295400" h="99695">
                <a:moveTo>
                  <a:pt x="1268353" y="45189"/>
                </a:moveTo>
                <a:lnTo>
                  <a:pt x="1276507" y="49959"/>
                </a:lnTo>
                <a:lnTo>
                  <a:pt x="1283589" y="45847"/>
                </a:lnTo>
                <a:lnTo>
                  <a:pt x="1286002" y="45847"/>
                </a:lnTo>
                <a:lnTo>
                  <a:pt x="1286002" y="45212"/>
                </a:lnTo>
                <a:lnTo>
                  <a:pt x="1268353" y="451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1600" y="3837813"/>
            <a:ext cx="1295400" cy="99694"/>
          </a:xfrm>
          <a:custGeom>
            <a:avLst/>
            <a:gdLst/>
            <a:ahLst/>
            <a:cxnLst/>
            <a:rect l="l" t="t" r="r" b="b"/>
            <a:pathLst>
              <a:path w="1295400" h="99695">
                <a:moveTo>
                  <a:pt x="1209929" y="0"/>
                </a:moveTo>
                <a:lnTo>
                  <a:pt x="1207008" y="762"/>
                </a:lnTo>
                <a:lnTo>
                  <a:pt x="1205738" y="3048"/>
                </a:lnTo>
                <a:lnTo>
                  <a:pt x="1204341" y="5334"/>
                </a:lnTo>
                <a:lnTo>
                  <a:pt x="1205102" y="8255"/>
                </a:lnTo>
                <a:lnTo>
                  <a:pt x="1207389" y="9525"/>
                </a:lnTo>
                <a:lnTo>
                  <a:pt x="1268353" y="45189"/>
                </a:lnTo>
                <a:lnTo>
                  <a:pt x="1286002" y="45212"/>
                </a:lnTo>
                <a:lnTo>
                  <a:pt x="1286002" y="54737"/>
                </a:lnTo>
                <a:lnTo>
                  <a:pt x="1268279" y="54737"/>
                </a:lnTo>
                <a:lnTo>
                  <a:pt x="1207262" y="90169"/>
                </a:lnTo>
                <a:lnTo>
                  <a:pt x="1205102" y="91567"/>
                </a:lnTo>
                <a:lnTo>
                  <a:pt x="1204214" y="94487"/>
                </a:lnTo>
                <a:lnTo>
                  <a:pt x="1205611" y="96774"/>
                </a:lnTo>
                <a:lnTo>
                  <a:pt x="1206881" y="98932"/>
                </a:lnTo>
                <a:lnTo>
                  <a:pt x="1209802" y="99694"/>
                </a:lnTo>
                <a:lnTo>
                  <a:pt x="1212088" y="98425"/>
                </a:lnTo>
                <a:lnTo>
                  <a:pt x="1287112" y="54737"/>
                </a:lnTo>
                <a:lnTo>
                  <a:pt x="1286002" y="54737"/>
                </a:lnTo>
                <a:lnTo>
                  <a:pt x="1287151" y="54714"/>
                </a:lnTo>
                <a:lnTo>
                  <a:pt x="1295400" y="49911"/>
                </a:lnTo>
                <a:lnTo>
                  <a:pt x="1212214" y="1269"/>
                </a:lnTo>
                <a:lnTo>
                  <a:pt x="1209929" y="0"/>
                </a:lnTo>
                <a:close/>
              </a:path>
              <a:path w="1295400" h="99695">
                <a:moveTo>
                  <a:pt x="1276507" y="49959"/>
                </a:moveTo>
                <a:lnTo>
                  <a:pt x="1268318" y="54714"/>
                </a:lnTo>
                <a:lnTo>
                  <a:pt x="1286002" y="54737"/>
                </a:lnTo>
                <a:lnTo>
                  <a:pt x="1286002" y="54101"/>
                </a:lnTo>
                <a:lnTo>
                  <a:pt x="1283589" y="54101"/>
                </a:lnTo>
                <a:lnTo>
                  <a:pt x="1276507" y="49959"/>
                </a:lnTo>
                <a:close/>
              </a:path>
              <a:path w="1295400" h="99695">
                <a:moveTo>
                  <a:pt x="0" y="43561"/>
                </a:moveTo>
                <a:lnTo>
                  <a:pt x="0" y="53086"/>
                </a:lnTo>
                <a:lnTo>
                  <a:pt x="1268318" y="54714"/>
                </a:lnTo>
                <a:lnTo>
                  <a:pt x="1276507" y="49959"/>
                </a:lnTo>
                <a:lnTo>
                  <a:pt x="1268353" y="45189"/>
                </a:lnTo>
                <a:lnTo>
                  <a:pt x="0" y="43561"/>
                </a:lnTo>
                <a:close/>
              </a:path>
              <a:path w="1295400" h="99695">
                <a:moveTo>
                  <a:pt x="1283589" y="45847"/>
                </a:moveTo>
                <a:lnTo>
                  <a:pt x="1276507" y="49959"/>
                </a:lnTo>
                <a:lnTo>
                  <a:pt x="1283589" y="54101"/>
                </a:lnTo>
                <a:lnTo>
                  <a:pt x="1283589" y="45847"/>
                </a:lnTo>
                <a:close/>
              </a:path>
              <a:path w="1295400" h="99695">
                <a:moveTo>
                  <a:pt x="1286002" y="45847"/>
                </a:moveTo>
                <a:lnTo>
                  <a:pt x="1283589" y="45847"/>
                </a:lnTo>
                <a:lnTo>
                  <a:pt x="1283589" y="54101"/>
                </a:lnTo>
                <a:lnTo>
                  <a:pt x="1286002" y="54101"/>
                </a:lnTo>
                <a:lnTo>
                  <a:pt x="1286002" y="45847"/>
                </a:lnTo>
                <a:close/>
              </a:path>
              <a:path w="1295400" h="99695">
                <a:moveTo>
                  <a:pt x="1268353" y="45189"/>
                </a:moveTo>
                <a:lnTo>
                  <a:pt x="1276507" y="49959"/>
                </a:lnTo>
                <a:lnTo>
                  <a:pt x="1283589" y="45847"/>
                </a:lnTo>
                <a:lnTo>
                  <a:pt x="1286002" y="45847"/>
                </a:lnTo>
                <a:lnTo>
                  <a:pt x="1286002" y="45212"/>
                </a:lnTo>
                <a:lnTo>
                  <a:pt x="1268353" y="451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00" y="4828413"/>
            <a:ext cx="1295400" cy="99694"/>
          </a:xfrm>
          <a:custGeom>
            <a:avLst/>
            <a:gdLst/>
            <a:ahLst/>
            <a:cxnLst/>
            <a:rect l="l" t="t" r="r" b="b"/>
            <a:pathLst>
              <a:path w="1295400" h="99695">
                <a:moveTo>
                  <a:pt x="1209929" y="0"/>
                </a:moveTo>
                <a:lnTo>
                  <a:pt x="1207008" y="762"/>
                </a:lnTo>
                <a:lnTo>
                  <a:pt x="1205738" y="3048"/>
                </a:lnTo>
                <a:lnTo>
                  <a:pt x="1204341" y="5334"/>
                </a:lnTo>
                <a:lnTo>
                  <a:pt x="1205102" y="8255"/>
                </a:lnTo>
                <a:lnTo>
                  <a:pt x="1207389" y="9525"/>
                </a:lnTo>
                <a:lnTo>
                  <a:pt x="1268353" y="45189"/>
                </a:lnTo>
                <a:lnTo>
                  <a:pt x="1286002" y="45212"/>
                </a:lnTo>
                <a:lnTo>
                  <a:pt x="1286002" y="54737"/>
                </a:lnTo>
                <a:lnTo>
                  <a:pt x="1268279" y="54737"/>
                </a:lnTo>
                <a:lnTo>
                  <a:pt x="1207262" y="90169"/>
                </a:lnTo>
                <a:lnTo>
                  <a:pt x="1205102" y="91567"/>
                </a:lnTo>
                <a:lnTo>
                  <a:pt x="1204214" y="94487"/>
                </a:lnTo>
                <a:lnTo>
                  <a:pt x="1205611" y="96774"/>
                </a:lnTo>
                <a:lnTo>
                  <a:pt x="1206881" y="98932"/>
                </a:lnTo>
                <a:lnTo>
                  <a:pt x="1209802" y="99694"/>
                </a:lnTo>
                <a:lnTo>
                  <a:pt x="1212088" y="98425"/>
                </a:lnTo>
                <a:lnTo>
                  <a:pt x="1287112" y="54737"/>
                </a:lnTo>
                <a:lnTo>
                  <a:pt x="1286002" y="54737"/>
                </a:lnTo>
                <a:lnTo>
                  <a:pt x="1287151" y="54714"/>
                </a:lnTo>
                <a:lnTo>
                  <a:pt x="1295400" y="49911"/>
                </a:lnTo>
                <a:lnTo>
                  <a:pt x="1212214" y="1269"/>
                </a:lnTo>
                <a:lnTo>
                  <a:pt x="1209929" y="0"/>
                </a:lnTo>
                <a:close/>
              </a:path>
              <a:path w="1295400" h="99695">
                <a:moveTo>
                  <a:pt x="1276507" y="49959"/>
                </a:moveTo>
                <a:lnTo>
                  <a:pt x="1268318" y="54714"/>
                </a:lnTo>
                <a:lnTo>
                  <a:pt x="1286002" y="54737"/>
                </a:lnTo>
                <a:lnTo>
                  <a:pt x="1286002" y="54101"/>
                </a:lnTo>
                <a:lnTo>
                  <a:pt x="1283589" y="54101"/>
                </a:lnTo>
                <a:lnTo>
                  <a:pt x="1276507" y="49959"/>
                </a:lnTo>
                <a:close/>
              </a:path>
              <a:path w="1295400" h="99695">
                <a:moveTo>
                  <a:pt x="0" y="43561"/>
                </a:moveTo>
                <a:lnTo>
                  <a:pt x="0" y="53086"/>
                </a:lnTo>
                <a:lnTo>
                  <a:pt x="1268318" y="54714"/>
                </a:lnTo>
                <a:lnTo>
                  <a:pt x="1276507" y="49959"/>
                </a:lnTo>
                <a:lnTo>
                  <a:pt x="1268353" y="45189"/>
                </a:lnTo>
                <a:lnTo>
                  <a:pt x="0" y="43561"/>
                </a:lnTo>
                <a:close/>
              </a:path>
              <a:path w="1295400" h="99695">
                <a:moveTo>
                  <a:pt x="1283589" y="45847"/>
                </a:moveTo>
                <a:lnTo>
                  <a:pt x="1276507" y="49959"/>
                </a:lnTo>
                <a:lnTo>
                  <a:pt x="1283589" y="54101"/>
                </a:lnTo>
                <a:lnTo>
                  <a:pt x="1283589" y="45847"/>
                </a:lnTo>
                <a:close/>
              </a:path>
              <a:path w="1295400" h="99695">
                <a:moveTo>
                  <a:pt x="1286002" y="45847"/>
                </a:moveTo>
                <a:lnTo>
                  <a:pt x="1283589" y="45847"/>
                </a:lnTo>
                <a:lnTo>
                  <a:pt x="1283589" y="54101"/>
                </a:lnTo>
                <a:lnTo>
                  <a:pt x="1286002" y="54101"/>
                </a:lnTo>
                <a:lnTo>
                  <a:pt x="1286002" y="45847"/>
                </a:lnTo>
                <a:close/>
              </a:path>
              <a:path w="1295400" h="99695">
                <a:moveTo>
                  <a:pt x="1268353" y="45189"/>
                </a:moveTo>
                <a:lnTo>
                  <a:pt x="1276507" y="49959"/>
                </a:lnTo>
                <a:lnTo>
                  <a:pt x="1283589" y="45847"/>
                </a:lnTo>
                <a:lnTo>
                  <a:pt x="1286002" y="45847"/>
                </a:lnTo>
                <a:lnTo>
                  <a:pt x="1286002" y="45212"/>
                </a:lnTo>
                <a:lnTo>
                  <a:pt x="1268353" y="45189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90220">
              <a:lnSpc>
                <a:spcPct val="100000"/>
              </a:lnSpc>
            </a:pPr>
            <a:r>
              <a:rPr lang="en-US" sz="1400" smtClean="0">
                <a:latin typeface="Arial"/>
                <a:cs typeface="Arial"/>
              </a:rPr>
              <a:t>Dr. Ted Anderson; Haleakala R&amp;D; proprietary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460">
              <a:lnSpc>
                <a:spcPts val="1575"/>
              </a:lnSpc>
            </a:pPr>
            <a:fld id="{81D60167-4931-47E6-BA6A-407CBD079E47}" type="slidenum">
              <a:rPr sz="1400" dirty="0" smtClean="0"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  <a:p>
            <a:pPr marL="137795">
              <a:lnSpc>
                <a:spcPts val="1105"/>
              </a:lnSpc>
            </a:pPr>
            <a:r>
              <a:rPr sz="1200" dirty="0" smtClean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2517</Words>
  <Application>Microsoft Office PowerPoint</Application>
  <PresentationFormat>On-screen Show (4:3)</PresentationFormat>
  <Paragraphs>416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PowerPoint Presentation</vt:lpstr>
      <vt:lpstr>Increasing Antenna Range (Penetration) by Increasing Directivity</vt:lpstr>
      <vt:lpstr>PowerPoint Presentation</vt:lpstr>
      <vt:lpstr>Beam Solid Angle</vt:lpstr>
      <vt:lpstr>Some Physics of Plasma Transparency and Reflection</vt:lpstr>
      <vt:lpstr>Definition of Plasma Cutoff</vt:lpstr>
      <vt:lpstr>Steering and Focusing when the Plasma Density is Below Cutoff.</vt:lpstr>
      <vt:lpstr>Steering and Focusing when the Plasma Density is Below Cutoff</vt:lpstr>
      <vt:lpstr>Focusing when the Plasma Density is Below</vt:lpstr>
      <vt:lpstr>PowerPoint Presentation</vt:lpstr>
      <vt:lpstr>Beam Lensing and Steering with Refraction</vt:lpstr>
      <vt:lpstr>Beam Lensing and Steering with Refraction</vt:lpstr>
      <vt:lpstr>Beam Lensing and Steering with Refraction</vt:lpstr>
      <vt:lpstr>Beam Lensing and Steering with Refraction</vt:lpstr>
      <vt:lpstr>Beam Lensing and Steering with Refraction</vt:lpstr>
      <vt:lpstr>Beam Lensing and Steering with 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 Lensing and Steering with Refraction</vt:lpstr>
      <vt:lpstr>Beam Lensing and Steering with Refraction</vt:lpstr>
      <vt:lpstr>Beam Lensing and Steering with Refraction</vt:lpstr>
      <vt:lpstr>Beam Lensing and Steering with 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Range Increases More When both Transmitting and Receiving Antennas use Plasma Lens Focusing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TJX</dc:creator>
  <cp:lastModifiedBy>Ted</cp:lastModifiedBy>
  <cp:revision>5</cp:revision>
  <dcterms:created xsi:type="dcterms:W3CDTF">2018-01-28T17:19:12Z</dcterms:created>
  <dcterms:modified xsi:type="dcterms:W3CDTF">2018-01-29T01:44:53Z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2013-11-22T00:00:00Z</vt:filetime>
  </property>
  <property fmtid="{D5CDD505-2E9C-101B-9397-08002B2CF9AE}" pid="3" name="LastSaved">
    <vt:filetime>2018-01-28T00:00:00Z</vt:filetime>
  </property>
</Properties>
</file>